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257" r:id="rId3"/>
    <p:sldId id="259" r:id="rId4"/>
    <p:sldId id="263" r:id="rId5"/>
    <p:sldId id="264" r:id="rId6"/>
    <p:sldId id="265" r:id="rId7"/>
    <p:sldId id="266" r:id="rId8"/>
    <p:sldId id="260" r:id="rId9"/>
    <p:sldId id="267" r:id="rId10"/>
    <p:sldId id="274" r:id="rId11"/>
    <p:sldId id="270" r:id="rId12"/>
    <p:sldId id="275" r:id="rId13"/>
    <p:sldId id="276" r:id="rId14"/>
    <p:sldId id="277" r:id="rId15"/>
    <p:sldId id="278" r:id="rId16"/>
    <p:sldId id="268" r:id="rId17"/>
    <p:sldId id="280" r:id="rId18"/>
    <p:sldId id="279" r:id="rId19"/>
    <p:sldId id="271" r:id="rId20"/>
    <p:sldId id="272" r:id="rId21"/>
    <p:sldId id="281" r:id="rId22"/>
    <p:sldId id="282" r:id="rId23"/>
    <p:sldId id="283" r:id="rId24"/>
    <p:sldId id="287" r:id="rId25"/>
    <p:sldId id="288" r:id="rId26"/>
    <p:sldId id="289" r:id="rId27"/>
    <p:sldId id="290" r:id="rId28"/>
    <p:sldId id="291" r:id="rId29"/>
    <p:sldId id="284" r:id="rId30"/>
    <p:sldId id="285" r:id="rId31"/>
    <p:sldId id="292" r:id="rId32"/>
    <p:sldId id="286" r:id="rId33"/>
    <p:sldId id="293" r:id="rId34"/>
    <p:sldId id="269" r:id="rId35"/>
    <p:sldId id="303" r:id="rId36"/>
    <p:sldId id="304" r:id="rId37"/>
    <p:sldId id="305" r:id="rId38"/>
    <p:sldId id="306" r:id="rId39"/>
    <p:sldId id="311" r:id="rId40"/>
    <p:sldId id="307" r:id="rId41"/>
    <p:sldId id="309" r:id="rId42"/>
    <p:sldId id="310" r:id="rId43"/>
    <p:sldId id="308" r:id="rId44"/>
    <p:sldId id="294" r:id="rId45"/>
    <p:sldId id="295" r:id="rId46"/>
    <p:sldId id="296" r:id="rId47"/>
    <p:sldId id="297" r:id="rId48"/>
    <p:sldId id="298" r:id="rId49"/>
    <p:sldId id="299" r:id="rId50"/>
    <p:sldId id="300" r:id="rId51"/>
    <p:sldId id="301" r:id="rId52"/>
    <p:sldId id="302"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053A44A2-E2F4-4E11-8EC7-C3F9B7B27F51}">
          <p14:sldIdLst>
            <p14:sldId id="256"/>
            <p14:sldId id="257"/>
            <p14:sldId id="259"/>
            <p14:sldId id="263"/>
            <p14:sldId id="264"/>
            <p14:sldId id="265"/>
            <p14:sldId id="266"/>
            <p14:sldId id="260"/>
            <p14:sldId id="267"/>
            <p14:sldId id="274"/>
            <p14:sldId id="270"/>
            <p14:sldId id="275"/>
            <p14:sldId id="276"/>
            <p14:sldId id="277"/>
            <p14:sldId id="278"/>
            <p14:sldId id="268"/>
            <p14:sldId id="280"/>
            <p14:sldId id="279"/>
            <p14:sldId id="271"/>
            <p14:sldId id="272"/>
            <p14:sldId id="281"/>
            <p14:sldId id="282"/>
            <p14:sldId id="283"/>
            <p14:sldId id="287"/>
            <p14:sldId id="288"/>
            <p14:sldId id="289"/>
            <p14:sldId id="290"/>
            <p14:sldId id="291"/>
            <p14:sldId id="284"/>
            <p14:sldId id="285"/>
            <p14:sldId id="292"/>
            <p14:sldId id="286"/>
            <p14:sldId id="293"/>
            <p14:sldId id="269"/>
            <p14:sldId id="303"/>
            <p14:sldId id="304"/>
            <p14:sldId id="305"/>
            <p14:sldId id="306"/>
            <p14:sldId id="311"/>
            <p14:sldId id="307"/>
            <p14:sldId id="309"/>
            <p14:sldId id="310"/>
            <p14:sldId id="308"/>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71101-4558-4761-808D-4AB5739B6568}" type="datetimeFigureOut">
              <a:rPr lang="en-US" smtClean="0"/>
              <a:t>6/9/2019</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0D272-EFD5-40AB-A8A1-57EC7C4B1F69}" type="slidenum">
              <a:rPr lang="en-US" smtClean="0"/>
              <a:t>‹#›</a:t>
            </a:fld>
            <a:endParaRPr lang="en-US"/>
          </a:p>
        </p:txBody>
      </p:sp>
    </p:spTree>
    <p:extLst>
      <p:ext uri="{BB962C8B-B14F-4D97-AF65-F5344CB8AC3E}">
        <p14:creationId xmlns:p14="http://schemas.microsoft.com/office/powerpoint/2010/main" val="2785039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Schedule</a:t>
            </a:r>
          </a:p>
        </p:txBody>
      </p:sp>
      <p:sp>
        <p:nvSpPr>
          <p:cNvPr id="4" name="Chỗ dành sẵn cho Số hiệu Bản chiếu 3"/>
          <p:cNvSpPr>
            <a:spLocks noGrp="1"/>
          </p:cNvSpPr>
          <p:nvPr>
            <p:ph type="sldNum" sz="quarter" idx="5"/>
          </p:nvPr>
        </p:nvSpPr>
        <p:spPr/>
        <p:txBody>
          <a:bodyPr/>
          <a:lstStyle/>
          <a:p>
            <a:fld id="{C590D272-EFD5-40AB-A8A1-57EC7C4B1F69}" type="slidenum">
              <a:rPr lang="en-US" smtClean="0"/>
              <a:t>15</a:t>
            </a:fld>
            <a:endParaRPr lang="en-US"/>
          </a:p>
        </p:txBody>
      </p:sp>
    </p:spTree>
    <p:extLst>
      <p:ext uri="{BB962C8B-B14F-4D97-AF65-F5344CB8AC3E}">
        <p14:creationId xmlns:p14="http://schemas.microsoft.com/office/powerpoint/2010/main" val="3469559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vi-VN"/>
              <a:t>Bấm để sửa kiểu tiêu đề Bản cái</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6/9/2019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vi-VN"/>
              <a:t>Bấm để sửa kiểu tiêu đề Bản cái</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vi-VN"/>
              <a:t>Bấm để sửa kiểu tiêu đề Bản cái</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vi-VN"/>
              <a:t>Bấm để sửa kiểu tiêu đề Bản cái</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Đúng hoặc Sai">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vi-VN"/>
              <a:t>Bấm để sửa kiểu tiêu đề Bản cái</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6/9/2019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vi-VN"/>
              <a:t>Bấm để sửa kiểu tiêu đề Bản cái</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6/9/2019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vi-VN"/>
              <a:t>Bấm để sửa kiểu tiêu đề Bản cái</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vi-VN"/>
              <a:t>Bấm để sửa kiểu tiêu đề Bản cái</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B61BEF0D-F0BB-DE4B-95CE-6DB70DBA9567}" type="datetimeFigureOut">
              <a:rPr lang="en-US" dirty="0"/>
              <a:pPr/>
              <a:t>6/9/2019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6/9/2019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A3640DD-EF69-4A15-A72D-422016E1F1B4}"/>
              </a:ext>
            </a:extLst>
          </p:cNvPr>
          <p:cNvSpPr>
            <a:spLocks noGrp="1"/>
          </p:cNvSpPr>
          <p:nvPr>
            <p:ph type="ctrTitle"/>
          </p:nvPr>
        </p:nvSpPr>
        <p:spPr>
          <a:xfrm>
            <a:off x="1322364" y="703513"/>
            <a:ext cx="9481624" cy="1515533"/>
          </a:xfrm>
        </p:spPr>
        <p:txBody>
          <a:bodyPr anchor="t"/>
          <a:lstStyle/>
          <a:p>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xa</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(Face recognition at a distance)</a:t>
            </a:r>
          </a:p>
        </p:txBody>
      </p:sp>
      <p:sp>
        <p:nvSpPr>
          <p:cNvPr id="3" name="Tiêu đề phụ 2">
            <a:extLst>
              <a:ext uri="{FF2B5EF4-FFF2-40B4-BE49-F238E27FC236}">
                <a16:creationId xmlns:a16="http://schemas.microsoft.com/office/drawing/2014/main" id="{C0B683A7-25B5-4E4A-9FEA-D2A0641BF773}"/>
              </a:ext>
            </a:extLst>
          </p:cNvPr>
          <p:cNvSpPr>
            <a:spLocks noGrp="1"/>
          </p:cNvSpPr>
          <p:nvPr>
            <p:ph type="subTitle" idx="1"/>
          </p:nvPr>
        </p:nvSpPr>
        <p:spPr/>
        <p:txBody>
          <a:bodyPr>
            <a:normAutofit lnSpcReduction="10000"/>
          </a:bodyPr>
          <a:lstStyle/>
          <a:p>
            <a:r>
              <a:rPr lang="en-US" dirty="0"/>
              <a:t>1512211 – </a:t>
            </a:r>
            <a:r>
              <a:rPr lang="en-US" dirty="0" err="1"/>
              <a:t>Trần</a:t>
            </a:r>
            <a:r>
              <a:rPr lang="en-US" dirty="0"/>
              <a:t> Quang Huy</a:t>
            </a:r>
          </a:p>
          <a:p>
            <a:r>
              <a:rPr lang="en-US" dirty="0"/>
              <a:t>1612174 – </a:t>
            </a:r>
            <a:r>
              <a:rPr lang="en-US" dirty="0" err="1"/>
              <a:t>Phùng</a:t>
            </a:r>
            <a:r>
              <a:rPr lang="en-US" dirty="0"/>
              <a:t> </a:t>
            </a:r>
            <a:r>
              <a:rPr lang="en-US" dirty="0" err="1"/>
              <a:t>Tiến</a:t>
            </a:r>
            <a:r>
              <a:rPr lang="en-US" dirty="0"/>
              <a:t> </a:t>
            </a:r>
            <a:r>
              <a:rPr lang="en-US" dirty="0" err="1"/>
              <a:t>Hào</a:t>
            </a:r>
            <a:endParaRPr lang="en-US" dirty="0"/>
          </a:p>
          <a:p>
            <a:r>
              <a:rPr lang="en-US" dirty="0"/>
              <a:t>1612269 – Võ </a:t>
            </a:r>
            <a:r>
              <a:rPr lang="en-US" dirty="0" err="1"/>
              <a:t>Quốc</a:t>
            </a:r>
            <a:r>
              <a:rPr lang="en-US" dirty="0"/>
              <a:t> Huy</a:t>
            </a:r>
          </a:p>
        </p:txBody>
      </p:sp>
    </p:spTree>
    <p:extLst>
      <p:ext uri="{BB962C8B-B14F-4D97-AF65-F5344CB8AC3E}">
        <p14:creationId xmlns:p14="http://schemas.microsoft.com/office/powerpoint/2010/main" val="88975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2697F76-3A2F-4F86-9C06-7F5F235BBAAF}"/>
              </a:ext>
            </a:extLst>
          </p:cNvPr>
          <p:cNvSpPr>
            <a:spLocks noGrp="1"/>
          </p:cNvSpPr>
          <p:nvPr>
            <p:ph type="title"/>
          </p:nvPr>
        </p:nvSpPr>
        <p:spPr/>
        <p:txBody>
          <a:bodyPr/>
          <a:lstStyle/>
          <a:p>
            <a:endParaRPr lang="en-US"/>
          </a:p>
        </p:txBody>
      </p:sp>
      <p:pic>
        <p:nvPicPr>
          <p:cNvPr id="5" name="Chỗ dành sẵn cho Nội dung 4" descr="Ảnh có chứa người, nhóm, ảnh, con người&#10;&#10;Mô tả được tạo tự động">
            <a:extLst>
              <a:ext uri="{FF2B5EF4-FFF2-40B4-BE49-F238E27FC236}">
                <a16:creationId xmlns:a16="http://schemas.microsoft.com/office/drawing/2014/main" id="{1F27C4B4-50EE-4FC1-89AB-584BC0C7F5B8}"/>
              </a:ext>
            </a:extLst>
          </p:cNvPr>
          <p:cNvPicPr>
            <a:picLocks noGrp="1" noChangeAspect="1"/>
          </p:cNvPicPr>
          <p:nvPr>
            <p:ph idx="1"/>
          </p:nvPr>
        </p:nvPicPr>
        <p:blipFill>
          <a:blip r:embed="rId2"/>
          <a:stretch>
            <a:fillRect/>
          </a:stretch>
        </p:blipFill>
        <p:spPr>
          <a:xfrm>
            <a:off x="1295402" y="781878"/>
            <a:ext cx="9162904" cy="5497744"/>
          </a:xfrm>
        </p:spPr>
      </p:pic>
      <p:sp>
        <p:nvSpPr>
          <p:cNvPr id="6" name="Hộp Văn bản 5">
            <a:extLst>
              <a:ext uri="{FF2B5EF4-FFF2-40B4-BE49-F238E27FC236}">
                <a16:creationId xmlns:a16="http://schemas.microsoft.com/office/drawing/2014/main" id="{4CE460AB-645B-41BA-B407-95896E2ED958}"/>
              </a:ext>
            </a:extLst>
          </p:cNvPr>
          <p:cNvSpPr txBox="1"/>
          <p:nvPr/>
        </p:nvSpPr>
        <p:spPr>
          <a:xfrm>
            <a:off x="1488118" y="174119"/>
            <a:ext cx="2584362" cy="707886"/>
          </a:xfrm>
          <a:prstGeom prst="rect">
            <a:avLst/>
          </a:prstGeom>
          <a:noFill/>
        </p:spPr>
        <p:txBody>
          <a:bodyPr wrap="none" rtlCol="0">
            <a:spAutoFit/>
          </a:bodyPr>
          <a:lstStyle/>
          <a:p>
            <a:r>
              <a:rPr lang="en-US" sz="4000" b="1" dirty="0">
                <a:solidFill>
                  <a:srgbClr val="00B050"/>
                </a:solidFill>
              </a:rPr>
              <a:t>2560 x 1536</a:t>
            </a:r>
          </a:p>
        </p:txBody>
      </p:sp>
    </p:spTree>
    <p:extLst>
      <p:ext uri="{BB962C8B-B14F-4D97-AF65-F5344CB8AC3E}">
        <p14:creationId xmlns:p14="http://schemas.microsoft.com/office/powerpoint/2010/main" val="950492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AFE7172-6565-4ADA-8A05-D0E35CA7D165}"/>
              </a:ext>
            </a:extLst>
          </p:cNvPr>
          <p:cNvSpPr>
            <a:spLocks noGrp="1"/>
          </p:cNvSpPr>
          <p:nvPr>
            <p:ph type="title"/>
          </p:nvPr>
        </p:nvSpPr>
        <p:spPr/>
        <p:txBody>
          <a:bodyPr/>
          <a:lstStyle/>
          <a:p>
            <a:r>
              <a:rPr lang="en-US" dirty="0"/>
              <a:t>4.2/ Active-Vision Systems</a:t>
            </a:r>
          </a:p>
        </p:txBody>
      </p:sp>
      <p:sp>
        <p:nvSpPr>
          <p:cNvPr id="3" name="Chỗ dành sẵn cho Nội dung 2">
            <a:extLst>
              <a:ext uri="{FF2B5EF4-FFF2-40B4-BE49-F238E27FC236}">
                <a16:creationId xmlns:a16="http://schemas.microsoft.com/office/drawing/2014/main" id="{0E06F7D7-D58B-4EAA-AAA0-D0C9134F934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FRAD </a:t>
            </a:r>
            <a:r>
              <a:rPr lang="en-US" dirty="0" err="1">
                <a:latin typeface="Times New Roman" panose="02020603050405020304" pitchFamily="18" charset="0"/>
                <a:cs typeface="Times New Roman" panose="02020603050405020304" pitchFamily="18" charset="0"/>
              </a:rPr>
              <a:t>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multi-camera system</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WFOV (Wide field of view) camera</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NFOV (Narrow field of view) camera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2399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496338-A6E9-4B5C-8CD0-2A5EACEFEE07}"/>
              </a:ext>
            </a:extLst>
          </p:cNvPr>
          <p:cNvSpPr>
            <a:spLocks noGrp="1"/>
          </p:cNvSpPr>
          <p:nvPr>
            <p:ph type="title"/>
          </p:nvPr>
        </p:nvSpPr>
        <p:spPr/>
        <p:txBody>
          <a:bodyPr/>
          <a:lstStyle/>
          <a:p>
            <a:r>
              <a:rPr lang="en-US" dirty="0"/>
              <a:t>WFOV Camera</a:t>
            </a:r>
          </a:p>
        </p:txBody>
      </p:sp>
      <p:sp>
        <p:nvSpPr>
          <p:cNvPr id="3" name="Chỗ dành sẵn cho Nội dung 2">
            <a:extLst>
              <a:ext uri="{FF2B5EF4-FFF2-40B4-BE49-F238E27FC236}">
                <a16:creationId xmlns:a16="http://schemas.microsoft.com/office/drawing/2014/main" id="{BA6BC52D-FF6B-4689-8EA9-12043B0D7FD4}"/>
              </a:ext>
            </a:extLst>
          </p:cNvPr>
          <p:cNvSpPr>
            <a:spLocks noGrp="1"/>
          </p:cNvSpPr>
          <p:nvPr>
            <p:ph idx="1"/>
          </p:nvPr>
        </p:nvSpPr>
        <p:spPr/>
        <p:txBody>
          <a:bodyPr/>
          <a:lstStyle/>
          <a:p>
            <a:r>
              <a:rPr lang="en-US" dirty="0" err="1"/>
              <a:t>Độ</a:t>
            </a:r>
            <a:r>
              <a:rPr lang="en-US" dirty="0"/>
              <a:t> </a:t>
            </a:r>
            <a:r>
              <a:rPr lang="en-US" dirty="0" err="1"/>
              <a:t>phân</a:t>
            </a:r>
            <a:r>
              <a:rPr lang="en-US" dirty="0"/>
              <a:t> </a:t>
            </a:r>
            <a:r>
              <a:rPr lang="en-US" dirty="0" err="1"/>
              <a:t>giải</a:t>
            </a:r>
            <a:r>
              <a:rPr lang="en-US" dirty="0"/>
              <a:t> </a:t>
            </a:r>
            <a:r>
              <a:rPr lang="en-US" dirty="0" err="1"/>
              <a:t>thấp</a:t>
            </a:r>
            <a:endParaRPr lang="en-US" dirty="0"/>
          </a:p>
          <a:p>
            <a:pPr marL="0" indent="0">
              <a:buNone/>
            </a:pPr>
            <a:endParaRPr lang="en-US" dirty="0"/>
          </a:p>
          <a:p>
            <a:r>
              <a:rPr lang="en-US" dirty="0" err="1"/>
              <a:t>Có</a:t>
            </a:r>
            <a:r>
              <a:rPr lang="en-US" dirty="0"/>
              <a:t> </a:t>
            </a:r>
            <a:r>
              <a:rPr lang="en-US" dirty="0" err="1"/>
              <a:t>các</a:t>
            </a:r>
            <a:r>
              <a:rPr lang="en-US" dirty="0"/>
              <a:t> </a:t>
            </a:r>
            <a:r>
              <a:rPr lang="en-US" dirty="0" err="1"/>
              <a:t>nhiệm</a:t>
            </a:r>
            <a:r>
              <a:rPr lang="en-US" dirty="0"/>
              <a:t> </a:t>
            </a:r>
            <a:r>
              <a:rPr lang="en-US" dirty="0" err="1"/>
              <a:t>vụ</a:t>
            </a:r>
            <a:r>
              <a:rPr lang="en-US" dirty="0"/>
              <a:t>: Face detection, Person detection, Tracking</a:t>
            </a:r>
          </a:p>
          <a:p>
            <a:endParaRPr lang="en-US" dirty="0"/>
          </a:p>
          <a:p>
            <a:r>
              <a:rPr lang="en-US" dirty="0" err="1"/>
              <a:t>Vị</a:t>
            </a:r>
            <a:r>
              <a:rPr lang="en-US" dirty="0"/>
              <a:t> </a:t>
            </a:r>
            <a:r>
              <a:rPr lang="en-US" dirty="0" err="1"/>
              <a:t>trí</a:t>
            </a:r>
            <a:r>
              <a:rPr lang="en-US" dirty="0"/>
              <a:t> </a:t>
            </a:r>
            <a:r>
              <a:rPr lang="en-US" dirty="0" err="1"/>
              <a:t>của</a:t>
            </a:r>
            <a:r>
              <a:rPr lang="en-US" dirty="0"/>
              <a:t> ng</a:t>
            </a:r>
            <a:r>
              <a:rPr lang="vi-VN" dirty="0"/>
              <a:t>ư</a:t>
            </a:r>
            <a:r>
              <a:rPr lang="en-US" dirty="0" err="1"/>
              <a:t>ời</a:t>
            </a:r>
            <a:r>
              <a:rPr lang="en-US" dirty="0"/>
              <a:t> đ</a:t>
            </a:r>
            <a:r>
              <a:rPr lang="vi-VN" dirty="0"/>
              <a:t>ư</a:t>
            </a:r>
            <a:r>
              <a:rPr lang="en-US" dirty="0" err="1"/>
              <a:t>ợc</a:t>
            </a:r>
            <a:r>
              <a:rPr lang="en-US" dirty="0"/>
              <a:t> </a:t>
            </a:r>
            <a:r>
              <a:rPr lang="en-US" dirty="0" err="1"/>
              <a:t>xác</a:t>
            </a:r>
            <a:r>
              <a:rPr lang="en-US" dirty="0"/>
              <a:t> </a:t>
            </a:r>
            <a:r>
              <a:rPr lang="en-US" dirty="0" err="1"/>
              <a:t>định</a:t>
            </a:r>
            <a:r>
              <a:rPr lang="en-US" dirty="0"/>
              <a:t> </a:t>
            </a:r>
            <a:r>
              <a:rPr lang="en-US" dirty="0" err="1"/>
              <a:t>thông</a:t>
            </a:r>
            <a:r>
              <a:rPr lang="en-US" dirty="0"/>
              <a:t> qua WFOV Camera</a:t>
            </a:r>
          </a:p>
        </p:txBody>
      </p:sp>
    </p:spTree>
    <p:extLst>
      <p:ext uri="{BB962C8B-B14F-4D97-AF65-F5344CB8AC3E}">
        <p14:creationId xmlns:p14="http://schemas.microsoft.com/office/powerpoint/2010/main" val="59235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0F9FDF2-5452-45D8-818A-7F27C3353D72}"/>
              </a:ext>
            </a:extLst>
          </p:cNvPr>
          <p:cNvSpPr>
            <a:spLocks noGrp="1"/>
          </p:cNvSpPr>
          <p:nvPr>
            <p:ph type="title"/>
          </p:nvPr>
        </p:nvSpPr>
        <p:spPr/>
        <p:txBody>
          <a:bodyPr/>
          <a:lstStyle/>
          <a:p>
            <a:r>
              <a:rPr lang="en-US" dirty="0"/>
              <a:t>NFOV Camera</a:t>
            </a:r>
          </a:p>
        </p:txBody>
      </p:sp>
      <p:sp>
        <p:nvSpPr>
          <p:cNvPr id="3" name="Chỗ dành sẵn cho Nội dung 2">
            <a:extLst>
              <a:ext uri="{FF2B5EF4-FFF2-40B4-BE49-F238E27FC236}">
                <a16:creationId xmlns:a16="http://schemas.microsoft.com/office/drawing/2014/main" id="{CBDB0A3C-6D36-463C-9E0F-8EAB66966E01}"/>
              </a:ext>
            </a:extLst>
          </p:cNvPr>
          <p:cNvSpPr>
            <a:spLocks noGrp="1"/>
          </p:cNvSpPr>
          <p:nvPr>
            <p:ph idx="1"/>
          </p:nvPr>
        </p:nvSpPr>
        <p:spPr/>
        <p:txBody>
          <a:bodyPr/>
          <a:lstStyle/>
          <a:p>
            <a:r>
              <a:rPr lang="en-US" dirty="0" err="1"/>
              <a:t>Độ</a:t>
            </a:r>
            <a:r>
              <a:rPr lang="en-US" dirty="0"/>
              <a:t> </a:t>
            </a:r>
            <a:r>
              <a:rPr lang="en-US" dirty="0" err="1"/>
              <a:t>phân</a:t>
            </a:r>
            <a:r>
              <a:rPr lang="en-US" dirty="0"/>
              <a:t> </a:t>
            </a:r>
            <a:r>
              <a:rPr lang="en-US" dirty="0" err="1"/>
              <a:t>giải</a:t>
            </a:r>
            <a:r>
              <a:rPr lang="en-US" dirty="0"/>
              <a:t> </a:t>
            </a:r>
            <a:r>
              <a:rPr lang="en-US" dirty="0" err="1"/>
              <a:t>cao</a:t>
            </a:r>
            <a:endParaRPr lang="en-US" dirty="0"/>
          </a:p>
          <a:p>
            <a:endParaRPr lang="en-US" dirty="0"/>
          </a:p>
          <a:p>
            <a:r>
              <a:rPr lang="en-US" dirty="0" err="1"/>
              <a:t>Nhiệm</a:t>
            </a:r>
            <a:r>
              <a:rPr lang="en-US" dirty="0"/>
              <a:t> </a:t>
            </a:r>
            <a:r>
              <a:rPr lang="en-US" dirty="0" err="1"/>
              <a:t>vụ</a:t>
            </a:r>
            <a:r>
              <a:rPr lang="en-US" dirty="0"/>
              <a:t>: h</a:t>
            </a:r>
            <a:r>
              <a:rPr lang="vi-VN" dirty="0"/>
              <a:t>ư</a:t>
            </a:r>
            <a:r>
              <a:rPr lang="en-US" dirty="0" err="1"/>
              <a:t>ớng</a:t>
            </a:r>
            <a:r>
              <a:rPr lang="en-US" dirty="0"/>
              <a:t> </a:t>
            </a:r>
            <a:r>
              <a:rPr lang="en-US" dirty="0" err="1"/>
              <a:t>đến</a:t>
            </a:r>
            <a:r>
              <a:rPr lang="en-US" dirty="0"/>
              <a:t>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đã</a:t>
            </a:r>
            <a:r>
              <a:rPr lang="en-US" dirty="0"/>
              <a:t> detect đ</a:t>
            </a:r>
            <a:r>
              <a:rPr lang="vi-VN" dirty="0"/>
              <a:t>ư</a:t>
            </a:r>
            <a:r>
              <a:rPr lang="en-US" dirty="0" err="1"/>
              <a:t>ợc</a:t>
            </a:r>
            <a:r>
              <a:rPr lang="en-US" dirty="0"/>
              <a:t> </a:t>
            </a:r>
            <a:r>
              <a:rPr lang="en-US" dirty="0" err="1"/>
              <a:t>từ</a:t>
            </a:r>
            <a:r>
              <a:rPr lang="en-US" dirty="0"/>
              <a:t> WFOV camera </a:t>
            </a:r>
            <a:r>
              <a:rPr lang="en-US" dirty="0" err="1"/>
              <a:t>và</a:t>
            </a:r>
            <a:r>
              <a:rPr lang="en-US" dirty="0"/>
              <a:t> </a:t>
            </a:r>
            <a:r>
              <a:rPr lang="en-US" dirty="0" err="1"/>
              <a:t>có</a:t>
            </a:r>
            <a:r>
              <a:rPr lang="en-US" dirty="0"/>
              <a:t> </a:t>
            </a:r>
            <a:r>
              <a:rPr lang="en-US" dirty="0" err="1"/>
              <a:t>thể</a:t>
            </a:r>
            <a:r>
              <a:rPr lang="en-US" dirty="0"/>
              <a:t> </a:t>
            </a:r>
            <a:r>
              <a:rPr lang="en-US" dirty="0" err="1"/>
              <a:t>điều</a:t>
            </a:r>
            <a:r>
              <a:rPr lang="en-US" dirty="0"/>
              <a:t> </a:t>
            </a:r>
            <a:r>
              <a:rPr lang="en-US" dirty="0" err="1"/>
              <a:t>chỉnh</a:t>
            </a:r>
            <a:r>
              <a:rPr lang="en-US" dirty="0"/>
              <a:t> </a:t>
            </a:r>
            <a:r>
              <a:rPr lang="en-US" dirty="0" err="1"/>
              <a:t>mức</a:t>
            </a:r>
            <a:r>
              <a:rPr lang="en-US" dirty="0"/>
              <a:t> </a:t>
            </a:r>
            <a:r>
              <a:rPr lang="en-US" dirty="0" err="1"/>
              <a:t>độ</a:t>
            </a:r>
            <a:r>
              <a:rPr lang="en-US" dirty="0"/>
              <a:t> zoom</a:t>
            </a:r>
          </a:p>
          <a:p>
            <a:endParaRPr lang="en-US" dirty="0"/>
          </a:p>
          <a:p>
            <a:r>
              <a:rPr lang="en-US" dirty="0" err="1"/>
              <a:t>Ảnh</a:t>
            </a:r>
            <a:r>
              <a:rPr lang="en-US" dirty="0"/>
              <a:t> </a:t>
            </a:r>
            <a:r>
              <a:rPr lang="en-US" dirty="0" err="1"/>
              <a:t>khuôn</a:t>
            </a:r>
            <a:r>
              <a:rPr lang="en-US" dirty="0"/>
              <a:t> </a:t>
            </a:r>
            <a:r>
              <a:rPr lang="en-US" dirty="0" err="1"/>
              <a:t>mặt</a:t>
            </a:r>
            <a:r>
              <a:rPr lang="en-US" dirty="0"/>
              <a:t> </a:t>
            </a:r>
            <a:r>
              <a:rPr lang="en-US" dirty="0" err="1"/>
              <a:t>sẽ</a:t>
            </a:r>
            <a:r>
              <a:rPr lang="en-US" dirty="0"/>
              <a:t> đ</a:t>
            </a:r>
            <a:r>
              <a:rPr lang="vi-VN" dirty="0"/>
              <a:t>ư</a:t>
            </a:r>
            <a:r>
              <a:rPr lang="en-US" dirty="0" err="1"/>
              <a:t>ợc</a:t>
            </a:r>
            <a:r>
              <a:rPr lang="en-US" dirty="0"/>
              <a:t> </a:t>
            </a:r>
            <a:r>
              <a:rPr lang="en-US" dirty="0" err="1"/>
              <a:t>lấy</a:t>
            </a:r>
            <a:r>
              <a:rPr lang="en-US" dirty="0"/>
              <a:t> </a:t>
            </a:r>
            <a:r>
              <a:rPr lang="en-US" dirty="0" err="1"/>
              <a:t>thông</a:t>
            </a:r>
            <a:r>
              <a:rPr lang="en-US" dirty="0"/>
              <a:t> qua NFOV Camera</a:t>
            </a:r>
          </a:p>
        </p:txBody>
      </p:sp>
    </p:spTree>
    <p:extLst>
      <p:ext uri="{BB962C8B-B14F-4D97-AF65-F5344CB8AC3E}">
        <p14:creationId xmlns:p14="http://schemas.microsoft.com/office/powerpoint/2010/main" val="104064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0F9FDF2-5452-45D8-818A-7F27C3353D72}"/>
              </a:ext>
            </a:extLst>
          </p:cNvPr>
          <p:cNvSpPr>
            <a:spLocks noGrp="1"/>
          </p:cNvSpPr>
          <p:nvPr>
            <p:ph type="title"/>
          </p:nvPr>
        </p:nvSpPr>
        <p:spPr/>
        <p:txBody>
          <a:bodyPr/>
          <a:lstStyle/>
          <a:p>
            <a:r>
              <a:rPr lang="en-US" dirty="0"/>
              <a:t>NFOV Camera</a:t>
            </a:r>
          </a:p>
        </p:txBody>
      </p:sp>
      <p:sp>
        <p:nvSpPr>
          <p:cNvPr id="3" name="Chỗ dành sẵn cho Nội dung 2">
            <a:extLst>
              <a:ext uri="{FF2B5EF4-FFF2-40B4-BE49-F238E27FC236}">
                <a16:creationId xmlns:a16="http://schemas.microsoft.com/office/drawing/2014/main" id="{CBDB0A3C-6D36-463C-9E0F-8EAB66966E01}"/>
              </a:ext>
            </a:extLst>
          </p:cNvPr>
          <p:cNvSpPr>
            <a:spLocks noGrp="1"/>
          </p:cNvSpPr>
          <p:nvPr>
            <p:ph idx="1"/>
          </p:nvPr>
        </p:nvSpPr>
        <p:spPr/>
        <p:txBody>
          <a:bodyPr/>
          <a:lstStyle/>
          <a:p>
            <a:r>
              <a:rPr lang="en-US" dirty="0" err="1"/>
              <a:t>Bằng</a:t>
            </a:r>
            <a:r>
              <a:rPr lang="en-US" dirty="0"/>
              <a:t> </a:t>
            </a:r>
            <a:r>
              <a:rPr lang="en-US" dirty="0" err="1"/>
              <a:t>các</a:t>
            </a:r>
            <a:r>
              <a:rPr lang="en-US" dirty="0"/>
              <a:t> </a:t>
            </a:r>
            <a:r>
              <a:rPr lang="en-US" dirty="0" err="1"/>
              <a:t>phép</a:t>
            </a:r>
            <a:r>
              <a:rPr lang="en-US" dirty="0"/>
              <a:t>: pan, tilt, zoom</a:t>
            </a:r>
          </a:p>
          <a:p>
            <a:endParaRPr lang="en-US" dirty="0"/>
          </a:p>
          <a:p>
            <a:r>
              <a:rPr lang="en-US" dirty="0" err="1"/>
              <a:t>Còn</a:t>
            </a:r>
            <a:r>
              <a:rPr lang="en-US" dirty="0"/>
              <a:t> </a:t>
            </a:r>
            <a:r>
              <a:rPr lang="en-US" dirty="0" err="1"/>
              <a:t>có</a:t>
            </a:r>
            <a:r>
              <a:rPr lang="en-US" dirty="0"/>
              <a:t> </a:t>
            </a:r>
            <a:r>
              <a:rPr lang="en-US" dirty="0" err="1"/>
              <a:t>tên</a:t>
            </a:r>
            <a:r>
              <a:rPr lang="en-US" dirty="0"/>
              <a:t> </a:t>
            </a:r>
            <a:r>
              <a:rPr lang="en-US" dirty="0" err="1"/>
              <a:t>gọi</a:t>
            </a:r>
            <a:r>
              <a:rPr lang="en-US" dirty="0"/>
              <a:t> </a:t>
            </a:r>
            <a:r>
              <a:rPr lang="en-US" dirty="0" err="1"/>
              <a:t>khác</a:t>
            </a:r>
            <a:r>
              <a:rPr lang="en-US" dirty="0"/>
              <a:t> </a:t>
            </a:r>
            <a:r>
              <a:rPr lang="en-US" dirty="0" err="1"/>
              <a:t>là</a:t>
            </a:r>
            <a:r>
              <a:rPr lang="en-US" dirty="0"/>
              <a:t> PTZ camera </a:t>
            </a:r>
          </a:p>
        </p:txBody>
      </p:sp>
    </p:spTree>
    <p:extLst>
      <p:ext uri="{BB962C8B-B14F-4D97-AF65-F5344CB8AC3E}">
        <p14:creationId xmlns:p14="http://schemas.microsoft.com/office/powerpoint/2010/main" val="3492870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C1A8639-269E-47A5-900C-14974BFD3F84}"/>
              </a:ext>
            </a:extLst>
          </p:cNvPr>
          <p:cNvSpPr>
            <a:spLocks noGrp="1"/>
          </p:cNvSpPr>
          <p:nvPr>
            <p:ph type="title"/>
          </p:nvPr>
        </p:nvSpPr>
        <p:spPr/>
        <p:txBody>
          <a:bodyPr/>
          <a:lstStyle/>
          <a:p>
            <a:r>
              <a:rPr lang="en-US" dirty="0"/>
              <a:t>NFOV Camera</a:t>
            </a:r>
          </a:p>
        </p:txBody>
      </p:sp>
      <p:sp>
        <p:nvSpPr>
          <p:cNvPr id="3" name="Chỗ dành sẵn cho Nội dung 2">
            <a:extLst>
              <a:ext uri="{FF2B5EF4-FFF2-40B4-BE49-F238E27FC236}">
                <a16:creationId xmlns:a16="http://schemas.microsoft.com/office/drawing/2014/main" id="{7BF978D1-773A-4F52-AA57-AE7A8CE2F274}"/>
              </a:ext>
            </a:extLst>
          </p:cNvPr>
          <p:cNvSpPr>
            <a:spLocks noGrp="1"/>
          </p:cNvSpPr>
          <p:nvPr>
            <p:ph idx="1"/>
          </p:nvPr>
        </p:nvSpPr>
        <p:spPr/>
        <p:txBody>
          <a:bodyPr/>
          <a:lstStyle/>
          <a:p>
            <a:r>
              <a:rPr lang="vi-VN" dirty="0"/>
              <a:t>Khi có nhiều đối tượng, cần phải phân bố tài nguyên và thời gian để NFOV </a:t>
            </a:r>
            <a:r>
              <a:rPr lang="vi-VN" dirty="0" err="1"/>
              <a:t>camera</a:t>
            </a:r>
            <a:r>
              <a:rPr lang="vi-VN" dirty="0"/>
              <a:t> có thể bắt được hình ảnh, đặt biệt khi có nhiều NFOV </a:t>
            </a:r>
            <a:r>
              <a:rPr lang="vi-VN" dirty="0" err="1"/>
              <a:t>camera</a:t>
            </a:r>
            <a:endParaRPr lang="en-US" dirty="0"/>
          </a:p>
          <a:p>
            <a:endParaRPr lang="en-US" dirty="0"/>
          </a:p>
          <a:p>
            <a:r>
              <a:rPr lang="en-US" dirty="0" err="1"/>
              <a:t>Cần</a:t>
            </a:r>
            <a:r>
              <a:rPr lang="en-US" dirty="0"/>
              <a:t> </a:t>
            </a:r>
            <a:r>
              <a:rPr lang="en-US" dirty="0" err="1"/>
              <a:t>có</a:t>
            </a:r>
            <a:r>
              <a:rPr lang="en-US" dirty="0"/>
              <a:t> </a:t>
            </a:r>
            <a:r>
              <a:rPr lang="en-US" dirty="0" err="1"/>
              <a:t>một</a:t>
            </a:r>
            <a:r>
              <a:rPr lang="en-US" dirty="0"/>
              <a:t> c</a:t>
            </a:r>
            <a:r>
              <a:rPr lang="vi-VN" dirty="0"/>
              <a:t>ơ</a:t>
            </a:r>
            <a:r>
              <a:rPr lang="en-US" dirty="0"/>
              <a:t> </a:t>
            </a:r>
            <a:r>
              <a:rPr lang="en-US" dirty="0" err="1"/>
              <a:t>chế</a:t>
            </a:r>
            <a:r>
              <a:rPr lang="en-US" dirty="0"/>
              <a:t> </a:t>
            </a:r>
            <a:r>
              <a:rPr lang="en-US" dirty="0" err="1"/>
              <a:t>để</a:t>
            </a:r>
            <a:r>
              <a:rPr lang="en-US" dirty="0"/>
              <a:t> </a:t>
            </a:r>
            <a:r>
              <a:rPr lang="en-US" dirty="0" err="1"/>
              <a:t>chỉ</a:t>
            </a:r>
            <a:r>
              <a:rPr lang="en-US" dirty="0"/>
              <a:t> </a:t>
            </a:r>
            <a:r>
              <a:rPr lang="en-US" dirty="0" err="1"/>
              <a:t>cho</a:t>
            </a:r>
            <a:r>
              <a:rPr lang="en-US" dirty="0"/>
              <a:t> </a:t>
            </a:r>
            <a:r>
              <a:rPr lang="en-US" dirty="0" err="1"/>
              <a:t>các</a:t>
            </a:r>
            <a:r>
              <a:rPr lang="en-US" dirty="0"/>
              <a:t> NFOV Camera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cần</a:t>
            </a:r>
            <a:r>
              <a:rPr lang="en-US" dirty="0"/>
              <a:t> </a:t>
            </a:r>
            <a:r>
              <a:rPr lang="en-US" dirty="0" err="1"/>
              <a:t>phải</a:t>
            </a:r>
            <a:r>
              <a:rPr lang="en-US" dirty="0"/>
              <a:t> h</a:t>
            </a:r>
            <a:r>
              <a:rPr lang="vi-VN" dirty="0"/>
              <a:t>ư</a:t>
            </a:r>
            <a:r>
              <a:rPr lang="en-US" dirty="0" err="1"/>
              <a:t>ớng</a:t>
            </a:r>
            <a:r>
              <a:rPr lang="en-US" dirty="0"/>
              <a:t> </a:t>
            </a:r>
            <a:r>
              <a:rPr lang="en-US" dirty="0" err="1"/>
              <a:t>đến</a:t>
            </a:r>
            <a:endParaRPr lang="en-US" dirty="0"/>
          </a:p>
        </p:txBody>
      </p:sp>
    </p:spTree>
    <p:extLst>
      <p:ext uri="{BB962C8B-B14F-4D97-AF65-F5344CB8AC3E}">
        <p14:creationId xmlns:p14="http://schemas.microsoft.com/office/powerpoint/2010/main" val="208228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1A13B11-AD4E-4571-A3B5-DBA09A3B24B0}"/>
              </a:ext>
            </a:extLst>
          </p:cNvPr>
          <p:cNvSpPr>
            <a:spLocks noGrp="1"/>
          </p:cNvSpPr>
          <p:nvPr>
            <p:ph type="title"/>
          </p:nvPr>
        </p:nvSpPr>
        <p:spPr/>
        <p:txBody>
          <a:bodyPr/>
          <a:lstStyle/>
          <a:p>
            <a:r>
              <a:rPr lang="en-US" dirty="0"/>
              <a:t>	Active-Vision Systems</a:t>
            </a:r>
          </a:p>
        </p:txBody>
      </p:sp>
      <p:sp>
        <p:nvSpPr>
          <p:cNvPr id="3" name="Chỗ dành sẵn cho Nội dung 2">
            <a:extLst>
              <a:ext uri="{FF2B5EF4-FFF2-40B4-BE49-F238E27FC236}">
                <a16:creationId xmlns:a16="http://schemas.microsoft.com/office/drawing/2014/main" id="{131A5B62-B00A-4957-9BB9-DAC69021E4E9}"/>
              </a:ext>
            </a:extLst>
          </p:cNvPr>
          <p:cNvSpPr>
            <a:spLocks noGrp="1"/>
          </p:cNvSpPr>
          <p:nvPr>
            <p:ph idx="1"/>
          </p:nvPr>
        </p:nvSpPr>
        <p:spPr/>
        <p:txBody>
          <a:bodyPr/>
          <a:lstStyle/>
          <a:p>
            <a:r>
              <a:rPr lang="en-US" dirty="0"/>
              <a:t>H</a:t>
            </a:r>
            <a:r>
              <a:rPr lang="vi-VN" dirty="0"/>
              <a:t>ệ thống </a:t>
            </a:r>
            <a:r>
              <a:rPr lang="en-US" dirty="0" err="1"/>
              <a:t>đa</a:t>
            </a:r>
            <a:r>
              <a:rPr lang="vi-VN" dirty="0"/>
              <a:t> </a:t>
            </a:r>
            <a:r>
              <a:rPr lang="vi-VN" dirty="0" err="1"/>
              <a:t>camera</a:t>
            </a:r>
            <a:r>
              <a:rPr lang="vi-VN" dirty="0"/>
              <a:t> với một hay nhiều </a:t>
            </a:r>
            <a:r>
              <a:rPr lang="vi-VN" dirty="0" err="1"/>
              <a:t>camera</a:t>
            </a:r>
            <a:r>
              <a:rPr lang="vi-VN" dirty="0"/>
              <a:t> với phạm vi rộng (WFOV) với độ phân giải thấp để quan sát và xác định đối tượng và một hay nhiều </a:t>
            </a:r>
            <a:r>
              <a:rPr lang="vi-VN" dirty="0" err="1"/>
              <a:t>camera</a:t>
            </a:r>
            <a:r>
              <a:rPr lang="vi-VN" dirty="0"/>
              <a:t> với phạm vi hẹp (NFOV) có độ phân giải cao để bắt được hình ảnh mặt</a:t>
            </a:r>
            <a:endParaRPr lang="en-US" dirty="0"/>
          </a:p>
          <a:p>
            <a:r>
              <a:rPr lang="vi-VN" dirty="0"/>
              <a:t>Có rất nhiều cách có thể áp dụng phương pháp này. Ta có thể dùng một </a:t>
            </a:r>
            <a:r>
              <a:rPr lang="vi-VN" dirty="0" err="1"/>
              <a:t>camera</a:t>
            </a:r>
            <a:r>
              <a:rPr lang="vi-VN" dirty="0"/>
              <a:t> duy nhất có thể chuyển đổi giữa WFOW và NFOV, hay một NFOV </a:t>
            </a:r>
            <a:r>
              <a:rPr lang="vi-VN" dirty="0" err="1"/>
              <a:t>camera</a:t>
            </a:r>
            <a:r>
              <a:rPr lang="vi-VN" dirty="0"/>
              <a:t> có thể quan sát một khu vực rộng.</a:t>
            </a:r>
            <a:endParaRPr lang="en-US" dirty="0"/>
          </a:p>
          <a:p>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có </a:t>
            </a:r>
            <a:r>
              <a:rPr lang="en-US" dirty="0" err="1">
                <a:latin typeface="Times New Roman" panose="02020603050405020304" pitchFamily="18" charset="0"/>
                <a:cs typeface="Times New Roman" panose="02020603050405020304" pitchFamily="18" charset="0"/>
              </a:rPr>
              <a:t>nhiều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t</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bô</a:t>
            </a:r>
            <a:r>
              <a:rPr lang="en-US" dirty="0">
                <a:latin typeface="Times New Roman" panose="02020603050405020304" pitchFamily="18" charset="0"/>
                <a:cs typeface="Times New Roman" panose="02020603050405020304" pitchFamily="18" charset="0"/>
              </a:rPr>
              <a:t>́ NFOV camera</a:t>
            </a:r>
          </a:p>
        </p:txBody>
      </p:sp>
      <p:pic>
        <p:nvPicPr>
          <p:cNvPr id="5" name="Hình ảnh 4" descr="Ảnh có chứa ảnh chụp màn hình&#10;&#10;Mô tả được tạo tự động">
            <a:extLst>
              <a:ext uri="{FF2B5EF4-FFF2-40B4-BE49-F238E27FC236}">
                <a16:creationId xmlns:a16="http://schemas.microsoft.com/office/drawing/2014/main" id="{691EB601-426D-4E2E-9603-1AE40CF8627C}"/>
              </a:ext>
            </a:extLst>
          </p:cNvPr>
          <p:cNvPicPr>
            <a:picLocks noChangeAspect="1"/>
          </p:cNvPicPr>
          <p:nvPr/>
        </p:nvPicPr>
        <p:blipFill>
          <a:blip r:embed="rId2"/>
          <a:stretch>
            <a:fillRect/>
          </a:stretch>
        </p:blipFill>
        <p:spPr>
          <a:xfrm>
            <a:off x="478302" y="478302"/>
            <a:ext cx="11183815" cy="5866227"/>
          </a:xfrm>
          <a:prstGeom prst="rect">
            <a:avLst/>
          </a:prstGeom>
        </p:spPr>
      </p:pic>
    </p:spTree>
    <p:extLst>
      <p:ext uri="{BB962C8B-B14F-4D97-AF65-F5344CB8AC3E}">
        <p14:creationId xmlns:p14="http://schemas.microsoft.com/office/powerpoint/2010/main" val="199148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84B335F-8509-4E3A-AD49-615AD5200920}"/>
              </a:ext>
            </a:extLst>
          </p:cNvPr>
          <p:cNvSpPr>
            <a:spLocks noGrp="1"/>
          </p:cNvSpPr>
          <p:nvPr>
            <p:ph type="title"/>
          </p:nvPr>
        </p:nvSpPr>
        <p:spPr/>
        <p:txBody>
          <a:bodyPr/>
          <a:lstStyle/>
          <a:p>
            <a:endParaRPr lang="en-US"/>
          </a:p>
        </p:txBody>
      </p:sp>
      <p:sp>
        <p:nvSpPr>
          <p:cNvPr id="3" name="Chỗ dành sẵn cho Nội dung 2">
            <a:extLst>
              <a:ext uri="{FF2B5EF4-FFF2-40B4-BE49-F238E27FC236}">
                <a16:creationId xmlns:a16="http://schemas.microsoft.com/office/drawing/2014/main" id="{6D8E8F11-A807-44F0-BAFC-22FC04D004B4}"/>
              </a:ext>
            </a:extLst>
          </p:cNvPr>
          <p:cNvSpPr>
            <a:spLocks noGrp="1"/>
          </p:cNvSpPr>
          <p:nvPr>
            <p:ph idx="1"/>
          </p:nvPr>
        </p:nvSpPr>
        <p:spPr/>
        <p:txBody>
          <a:bodyPr/>
          <a:lstStyle/>
          <a:p>
            <a:endParaRPr lang="en-US"/>
          </a:p>
        </p:txBody>
      </p:sp>
      <p:pic>
        <p:nvPicPr>
          <p:cNvPr id="2050" name="Picture 2" descr="https://lh6.googleusercontent.com/QCvrIjcABvzyZED3XDftUGrZuCSnuKvX2vQLSX3pwjjM7CRWs-7IcJAXPAoMr3stlIbO-oCR-03T78wl2etZWHsorTI6a3xsog5U8vljTMPxttS_zHiI7V1BbSE13tDrnuJViohH">
            <a:extLst>
              <a:ext uri="{FF2B5EF4-FFF2-40B4-BE49-F238E27FC236}">
                <a16:creationId xmlns:a16="http://schemas.microsoft.com/office/drawing/2014/main" id="{2711C4A0-FBB4-47E5-AF75-10C511303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562" y="449356"/>
            <a:ext cx="5998407" cy="595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050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E553725-3DF4-4EE2-BA85-6E6C5FD7437B}"/>
              </a:ext>
            </a:extLst>
          </p:cNvPr>
          <p:cNvSpPr>
            <a:spLocks noGrp="1"/>
          </p:cNvSpPr>
          <p:nvPr>
            <p:ph type="title"/>
          </p:nvPr>
        </p:nvSpPr>
        <p:spPr/>
        <p:txBody>
          <a:bodyPr/>
          <a:lstStyle/>
          <a:p>
            <a:endParaRPr lang="en-US"/>
          </a:p>
        </p:txBody>
      </p:sp>
      <p:sp>
        <p:nvSpPr>
          <p:cNvPr id="3" name="Chỗ dành sẵn cho Nội dung 2">
            <a:extLst>
              <a:ext uri="{FF2B5EF4-FFF2-40B4-BE49-F238E27FC236}">
                <a16:creationId xmlns:a16="http://schemas.microsoft.com/office/drawing/2014/main" id="{EE156414-A372-4CEF-B152-4362A8AF281E}"/>
              </a:ext>
            </a:extLst>
          </p:cNvPr>
          <p:cNvSpPr>
            <a:spLocks noGrp="1"/>
          </p:cNvSpPr>
          <p:nvPr>
            <p:ph idx="1"/>
          </p:nvPr>
        </p:nvSpPr>
        <p:spPr/>
        <p:txBody>
          <a:bodyPr/>
          <a:lstStyle/>
          <a:p>
            <a:endParaRPr lang="en-US"/>
          </a:p>
        </p:txBody>
      </p:sp>
      <p:pic>
        <p:nvPicPr>
          <p:cNvPr id="1026" name="Picture 2" descr="https://lh6.googleusercontent.com/cRlOPW3q6bmCgbqzclYHKCIewQmNshiuLt0l_pNB_DzWiB_pVk9kzfiGDcA9y96ooT7uxcygyWKDEQkBfsBJg45XeX3_gVjSM-o7KyJH8uufKP0V887px3PuFrhsshw2oPyvvNRK">
            <a:extLst>
              <a:ext uri="{FF2B5EF4-FFF2-40B4-BE49-F238E27FC236}">
                <a16:creationId xmlns:a16="http://schemas.microsoft.com/office/drawing/2014/main" id="{30E8DD69-3798-4BA1-8297-2F575DA96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281" y="288060"/>
            <a:ext cx="9269436" cy="603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032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0EC418-4FB6-4517-9AD7-9DEB3512D6E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5. Literature review</a:t>
            </a:r>
            <a:endParaRPr lang="en-US" dirty="0"/>
          </a:p>
        </p:txBody>
      </p:sp>
      <p:sp>
        <p:nvSpPr>
          <p:cNvPr id="3" name="Chỗ dành sẵn cho Nội dung 2">
            <a:extLst>
              <a:ext uri="{FF2B5EF4-FFF2-40B4-BE49-F238E27FC236}">
                <a16:creationId xmlns:a16="http://schemas.microsoft.com/office/drawing/2014/main" id="{88A75C2B-C338-4167-A663-0A6A4A1DF1D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62876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CAB18EB-1F72-49C1-9010-6E631E2AF660}"/>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Tại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xa</a:t>
            </a:r>
            <a:r>
              <a:rPr lang="en-US">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CBC04425-164C-4BA6-A7D8-E4052754FCC9}"/>
              </a:ext>
            </a:extLst>
          </p:cNvPr>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pháp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mặt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phạm</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gần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a:t>
            </a:r>
            <a:r>
              <a:rPr lang="en-US" dirty="0">
                <a:latin typeface="Times New Roman" panose="02020603050405020304" pitchFamily="18" charset="0"/>
                <a:cs typeface="Times New Roman" panose="02020603050405020304" pitchFamily="18" charset="0"/>
              </a:rPr>
              <a:t>́.</a:t>
            </a:r>
          </a:p>
          <a:p>
            <a:r>
              <a:rPr lang="vi-VN" dirty="0"/>
              <a:t>Với FRAD, người dùng có thể tự động nhận dạng khuôn mặt mà không cần sự hợp tác của đối tượng và trong phạm vi lớn.</a:t>
            </a:r>
            <a:endParaRPr lang="en-US" dirty="0"/>
          </a:p>
          <a:p>
            <a:r>
              <a:rPr lang="vi-VN" dirty="0"/>
              <a:t>FRAD có rất nhiều áp dụng trong thực tế: Cửa tự động, Nhận dạng tội phạm, Tìm hiểu hành động của khách hàng,…</a:t>
            </a:r>
            <a:endParaRPr lang="en-US" dirty="0"/>
          </a:p>
          <a:p>
            <a:endParaRPr lang="en-US" dirty="0"/>
          </a:p>
        </p:txBody>
      </p:sp>
      <p:pic>
        <p:nvPicPr>
          <p:cNvPr id="5" name="Hình ảnh 4" descr="Ảnh có chứa ảnh, tạo dáng, hiển thị, người đàn ông&#10;&#10;Mô tả được tạo tự động">
            <a:extLst>
              <a:ext uri="{FF2B5EF4-FFF2-40B4-BE49-F238E27FC236}">
                <a16:creationId xmlns:a16="http://schemas.microsoft.com/office/drawing/2014/main" id="{5F6DC839-7A73-4899-A9F5-6F4B4502D35C}"/>
              </a:ext>
            </a:extLst>
          </p:cNvPr>
          <p:cNvPicPr>
            <a:picLocks noChangeAspect="1"/>
          </p:cNvPicPr>
          <p:nvPr/>
        </p:nvPicPr>
        <p:blipFill>
          <a:blip r:embed="rId2"/>
          <a:stretch>
            <a:fillRect/>
          </a:stretch>
        </p:blipFill>
        <p:spPr>
          <a:xfrm>
            <a:off x="422031" y="450166"/>
            <a:ext cx="11296357" cy="60350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9908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705A275-24F5-4877-839D-4F309DCDDC99}"/>
              </a:ext>
            </a:extLst>
          </p:cNvPr>
          <p:cNvSpPr>
            <a:spLocks noGrp="1"/>
          </p:cNvSpPr>
          <p:nvPr>
            <p:ph type="title"/>
          </p:nvPr>
        </p:nvSpPr>
        <p:spPr/>
        <p:txBody>
          <a:bodyPr/>
          <a:lstStyle/>
          <a:p>
            <a:r>
              <a:rPr lang="en-US" dirty="0"/>
              <a:t>5.1/ Very long distance</a:t>
            </a:r>
          </a:p>
        </p:txBody>
      </p:sp>
      <p:sp>
        <p:nvSpPr>
          <p:cNvPr id="3" name="Chỗ dành sẵn cho Nội dung 2">
            <a:extLst>
              <a:ext uri="{FF2B5EF4-FFF2-40B4-BE49-F238E27FC236}">
                <a16:creationId xmlns:a16="http://schemas.microsoft.com/office/drawing/2014/main" id="{77BA8ADA-194D-4D74-AEDB-F8965BC8C5FF}"/>
              </a:ext>
            </a:extLst>
          </p:cNvPr>
          <p:cNvSpPr>
            <a:spLocks noGrp="1"/>
          </p:cNvSpPr>
          <p:nvPr>
            <p:ph idx="1"/>
          </p:nvPr>
        </p:nvSpPr>
        <p:spPr/>
        <p:txBody>
          <a:bodyPr/>
          <a:lstStyle/>
          <a:p>
            <a:r>
              <a:rPr lang="vi-VN" dirty="0" err="1"/>
              <a:t>Yao</a:t>
            </a:r>
            <a:r>
              <a:rPr lang="vi-VN" dirty="0"/>
              <a:t> và cộng sự </a:t>
            </a:r>
            <a:r>
              <a:rPr lang="vi-VN" dirty="0" err="1"/>
              <a:t>đã</a:t>
            </a:r>
            <a:r>
              <a:rPr lang="vi-VN" dirty="0"/>
              <a:t> </a:t>
            </a:r>
            <a:r>
              <a:rPr lang="vi-VN" dirty="0" err="1"/>
              <a:t>khám</a:t>
            </a:r>
            <a:r>
              <a:rPr lang="vi-VN" dirty="0"/>
              <a:t> </a:t>
            </a:r>
            <a:r>
              <a:rPr lang="vi-VN" dirty="0" err="1"/>
              <a:t>phá</a:t>
            </a:r>
            <a:r>
              <a:rPr lang="vi-VN" dirty="0"/>
              <a:t> </a:t>
            </a:r>
            <a:r>
              <a:rPr lang="vi-VN" dirty="0" err="1"/>
              <a:t>nhận</a:t>
            </a:r>
            <a:r>
              <a:rPr lang="vi-VN" dirty="0"/>
              <a:t> </a:t>
            </a:r>
            <a:r>
              <a:rPr lang="vi-VN" dirty="0" err="1"/>
              <a:t>dạng</a:t>
            </a:r>
            <a:r>
              <a:rPr lang="vi-VN" dirty="0"/>
              <a:t> khuôn </a:t>
            </a:r>
            <a:r>
              <a:rPr lang="vi-VN" dirty="0" err="1"/>
              <a:t>mặt</a:t>
            </a:r>
            <a:r>
              <a:rPr lang="vi-VN" dirty="0"/>
              <a:t> ở </a:t>
            </a:r>
            <a:r>
              <a:rPr lang="vi-VN" dirty="0" err="1"/>
              <a:t>khoảng</a:t>
            </a:r>
            <a:r>
              <a:rPr lang="vi-VN" dirty="0"/>
              <a:t> </a:t>
            </a:r>
            <a:r>
              <a:rPr lang="vi-VN" dirty="0" err="1"/>
              <a:t>cách</a:t>
            </a:r>
            <a:r>
              <a:rPr lang="vi-VN" dirty="0"/>
              <a:t> </a:t>
            </a:r>
            <a:r>
              <a:rPr lang="vi-VN" dirty="0" err="1"/>
              <a:t>đáng</a:t>
            </a:r>
            <a:r>
              <a:rPr lang="vi-VN" dirty="0"/>
              <a:t> </a:t>
            </a:r>
            <a:r>
              <a:rPr lang="vi-VN" dirty="0" err="1"/>
              <a:t>kể</a:t>
            </a:r>
            <a:endParaRPr lang="en-US" dirty="0"/>
          </a:p>
          <a:p>
            <a:endParaRPr lang="en-US" dirty="0"/>
          </a:p>
          <a:p>
            <a:r>
              <a:rPr lang="vi-VN" dirty="0" err="1"/>
              <a:t>Đối</a:t>
            </a:r>
            <a:r>
              <a:rPr lang="vi-VN" dirty="0"/>
              <a:t> </a:t>
            </a:r>
            <a:r>
              <a:rPr lang="vi-VN" dirty="0" err="1"/>
              <a:t>với</a:t>
            </a:r>
            <a:r>
              <a:rPr lang="vi-VN" dirty="0"/>
              <a:t> </a:t>
            </a:r>
            <a:r>
              <a:rPr lang="vi-VN" dirty="0" err="1"/>
              <a:t>dữ</a:t>
            </a:r>
            <a:r>
              <a:rPr lang="vi-VN" dirty="0"/>
              <a:t> </a:t>
            </a:r>
            <a:r>
              <a:rPr lang="vi-VN" dirty="0" err="1"/>
              <a:t>liệu</a:t>
            </a:r>
            <a:r>
              <a:rPr lang="vi-VN" dirty="0"/>
              <a:t> trong </a:t>
            </a:r>
            <a:r>
              <a:rPr lang="vi-VN" dirty="0" err="1"/>
              <a:t>nhà</a:t>
            </a:r>
            <a:r>
              <a:rPr lang="vi-VN" dirty="0"/>
              <a:t>, </a:t>
            </a:r>
            <a:r>
              <a:rPr lang="vi-VN" dirty="0" err="1"/>
              <a:t>với</a:t>
            </a:r>
            <a:r>
              <a:rPr lang="vi-VN" dirty="0"/>
              <a:t> </a:t>
            </a:r>
            <a:r>
              <a:rPr lang="vi-VN" dirty="0" err="1"/>
              <a:t>một</a:t>
            </a:r>
            <a:r>
              <a:rPr lang="vi-VN" dirty="0"/>
              <a:t> </a:t>
            </a:r>
            <a:r>
              <a:rPr lang="vi-VN" dirty="0" err="1"/>
              <a:t>bộ</a:t>
            </a:r>
            <a:r>
              <a:rPr lang="vi-VN" dirty="0"/>
              <a:t> sưu </a:t>
            </a:r>
            <a:r>
              <a:rPr lang="vi-VN" dirty="0" err="1"/>
              <a:t>tập</a:t>
            </a:r>
            <a:r>
              <a:rPr lang="vi-VN" dirty="0"/>
              <a:t> 55 </a:t>
            </a:r>
            <a:r>
              <a:rPr lang="vi-VN" dirty="0" err="1"/>
              <a:t>người</a:t>
            </a:r>
            <a:r>
              <a:rPr lang="vi-VN" dirty="0"/>
              <a:t> </a:t>
            </a:r>
            <a:r>
              <a:rPr lang="vi-VN" dirty="0" err="1"/>
              <a:t>và</a:t>
            </a:r>
            <a:r>
              <a:rPr lang="vi-VN" dirty="0"/>
              <a:t> </a:t>
            </a:r>
            <a:r>
              <a:rPr lang="vi-VN" dirty="0" err="1"/>
              <a:t>một</a:t>
            </a:r>
            <a:r>
              <a:rPr lang="vi-VN" dirty="0"/>
              <a:t> </a:t>
            </a:r>
            <a:r>
              <a:rPr lang="vi-VN" dirty="0" err="1"/>
              <a:t>hệ</a:t>
            </a:r>
            <a:r>
              <a:rPr lang="vi-VN" dirty="0"/>
              <a:t> </a:t>
            </a:r>
            <a:r>
              <a:rPr lang="vi-VN" dirty="0" err="1"/>
              <a:t>thống</a:t>
            </a:r>
            <a:r>
              <a:rPr lang="vi-VN" dirty="0"/>
              <a:t> </a:t>
            </a:r>
            <a:r>
              <a:rPr lang="vi-VN" dirty="0" err="1"/>
              <a:t>nhận</a:t>
            </a:r>
            <a:r>
              <a:rPr lang="vi-VN" dirty="0"/>
              <a:t> </a:t>
            </a:r>
            <a:r>
              <a:rPr lang="vi-VN" dirty="0" err="1"/>
              <a:t>diện</a:t>
            </a:r>
            <a:r>
              <a:rPr lang="vi-VN" dirty="0"/>
              <a:t> khuôn </a:t>
            </a:r>
            <a:r>
              <a:rPr lang="vi-VN" dirty="0" err="1"/>
              <a:t>mặt</a:t>
            </a:r>
            <a:r>
              <a:rPr lang="vi-VN" dirty="0"/>
              <a:t> thương </a:t>
            </a:r>
            <a:r>
              <a:rPr lang="vi-VN" dirty="0" err="1"/>
              <a:t>mại</a:t>
            </a:r>
            <a:r>
              <a:rPr lang="vi-VN" dirty="0"/>
              <a:t>, </a:t>
            </a:r>
            <a:r>
              <a:rPr lang="vi-VN" dirty="0" err="1"/>
              <a:t>chúng</a:t>
            </a:r>
            <a:r>
              <a:rPr lang="vi-VN" dirty="0"/>
              <a:t> cho </a:t>
            </a:r>
            <a:r>
              <a:rPr lang="vi-VN" dirty="0" err="1"/>
              <a:t>thấy</a:t>
            </a:r>
            <a:r>
              <a:rPr lang="vi-VN" dirty="0"/>
              <a:t> </a:t>
            </a:r>
            <a:r>
              <a:rPr lang="vi-VN" dirty="0" err="1"/>
              <a:t>sự</a:t>
            </a:r>
            <a:r>
              <a:rPr lang="vi-VN" dirty="0"/>
              <a:t> suy </a:t>
            </a:r>
            <a:r>
              <a:rPr lang="vi-VN" dirty="0" err="1"/>
              <a:t>giảm</a:t>
            </a:r>
            <a:r>
              <a:rPr lang="vi-VN" dirty="0"/>
              <a:t> </a:t>
            </a:r>
            <a:r>
              <a:rPr lang="vi-VN" dirty="0" err="1"/>
              <a:t>tỷ</a:t>
            </a:r>
            <a:r>
              <a:rPr lang="vi-VN" dirty="0"/>
              <a:t> </a:t>
            </a:r>
            <a:r>
              <a:rPr lang="vi-VN" dirty="0" err="1"/>
              <a:t>lệ</a:t>
            </a:r>
            <a:r>
              <a:rPr lang="vi-VN" dirty="0"/>
              <a:t> </a:t>
            </a:r>
            <a:r>
              <a:rPr lang="vi-VN" dirty="0" err="1"/>
              <a:t>nhận</a:t>
            </a:r>
            <a:r>
              <a:rPr lang="vi-VN" dirty="0"/>
              <a:t> </a:t>
            </a:r>
            <a:r>
              <a:rPr lang="vi-VN" dirty="0" err="1"/>
              <a:t>dạng</a:t>
            </a:r>
            <a:r>
              <a:rPr lang="vi-VN" dirty="0"/>
              <a:t> </a:t>
            </a:r>
            <a:r>
              <a:rPr lang="vi-VN" dirty="0" err="1"/>
              <a:t>từ</a:t>
            </a:r>
            <a:r>
              <a:rPr lang="vi-VN" dirty="0"/>
              <a:t> 65,5% </a:t>
            </a:r>
            <a:r>
              <a:rPr lang="vi-VN" dirty="0" err="1"/>
              <a:t>đến</a:t>
            </a:r>
            <a:r>
              <a:rPr lang="vi-VN" dirty="0"/>
              <a:t> 47,3% khi </a:t>
            </a:r>
            <a:r>
              <a:rPr lang="vi-VN" dirty="0" err="1"/>
              <a:t>hệ</a:t>
            </a:r>
            <a:r>
              <a:rPr lang="vi-VN" dirty="0"/>
              <a:t> </a:t>
            </a:r>
            <a:r>
              <a:rPr lang="vi-VN" dirty="0" err="1"/>
              <a:t>số</a:t>
            </a:r>
            <a:r>
              <a:rPr lang="vi-VN" dirty="0"/>
              <a:t> </a:t>
            </a:r>
            <a:r>
              <a:rPr lang="vi-VN" dirty="0" err="1"/>
              <a:t>zoom</a:t>
            </a:r>
            <a:r>
              <a:rPr lang="vi-VN" dirty="0"/>
              <a:t> tăng </a:t>
            </a:r>
            <a:r>
              <a:rPr lang="vi-VN" dirty="0" err="1"/>
              <a:t>từ</a:t>
            </a:r>
            <a:r>
              <a:rPr lang="vi-VN" dirty="0"/>
              <a:t> 1 </a:t>
            </a:r>
            <a:r>
              <a:rPr lang="vi-VN" dirty="0" err="1"/>
              <a:t>đến</a:t>
            </a:r>
            <a:r>
              <a:rPr lang="vi-VN" dirty="0"/>
              <a:t> 20</a:t>
            </a:r>
            <a:endParaRPr lang="en-US" dirty="0"/>
          </a:p>
        </p:txBody>
      </p:sp>
    </p:spTree>
    <p:extLst>
      <p:ext uri="{BB962C8B-B14F-4D97-AF65-F5344CB8AC3E}">
        <p14:creationId xmlns:p14="http://schemas.microsoft.com/office/powerpoint/2010/main" val="2861125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705A275-24F5-4877-839D-4F309DCDDC99}"/>
              </a:ext>
            </a:extLst>
          </p:cNvPr>
          <p:cNvSpPr>
            <a:spLocks noGrp="1"/>
          </p:cNvSpPr>
          <p:nvPr>
            <p:ph type="title"/>
          </p:nvPr>
        </p:nvSpPr>
        <p:spPr/>
        <p:txBody>
          <a:bodyPr/>
          <a:lstStyle/>
          <a:p>
            <a:r>
              <a:rPr lang="en-US" dirty="0"/>
              <a:t>5.1/ Very long distance</a:t>
            </a:r>
          </a:p>
        </p:txBody>
      </p:sp>
      <p:sp>
        <p:nvSpPr>
          <p:cNvPr id="3" name="Chỗ dành sẵn cho Nội dung 2">
            <a:extLst>
              <a:ext uri="{FF2B5EF4-FFF2-40B4-BE49-F238E27FC236}">
                <a16:creationId xmlns:a16="http://schemas.microsoft.com/office/drawing/2014/main" id="{77BA8ADA-194D-4D74-AEDB-F8965BC8C5FF}"/>
              </a:ext>
            </a:extLst>
          </p:cNvPr>
          <p:cNvSpPr>
            <a:spLocks noGrp="1"/>
          </p:cNvSpPr>
          <p:nvPr>
            <p:ph idx="1"/>
          </p:nvPr>
        </p:nvSpPr>
        <p:spPr/>
        <p:txBody>
          <a:bodyPr/>
          <a:lstStyle/>
          <a:p>
            <a:r>
              <a:rPr lang="vi-VN" dirty="0" err="1"/>
              <a:t>Yao</a:t>
            </a:r>
            <a:r>
              <a:rPr lang="vi-VN" dirty="0"/>
              <a:t> và cộng sự </a:t>
            </a:r>
            <a:r>
              <a:rPr lang="vi-VN" dirty="0" err="1"/>
              <a:t>đã</a:t>
            </a:r>
            <a:r>
              <a:rPr lang="vi-VN" dirty="0"/>
              <a:t> </a:t>
            </a:r>
            <a:r>
              <a:rPr lang="vi-VN" dirty="0" err="1"/>
              <a:t>sử</a:t>
            </a:r>
            <a:r>
              <a:rPr lang="vi-VN" dirty="0"/>
              <a:t> </a:t>
            </a:r>
            <a:r>
              <a:rPr lang="vi-VN" dirty="0" err="1"/>
              <a:t>dụng</a:t>
            </a:r>
            <a:r>
              <a:rPr lang="vi-VN" dirty="0"/>
              <a:t> phương </a:t>
            </a:r>
            <a:r>
              <a:rPr lang="vi-VN" dirty="0" err="1"/>
              <a:t>pháp</a:t>
            </a:r>
            <a:r>
              <a:rPr lang="vi-VN" dirty="0"/>
              <a:t> siêu phân </a:t>
            </a:r>
            <a:r>
              <a:rPr lang="vi-VN" dirty="0" err="1"/>
              <a:t>giải</a:t>
            </a:r>
            <a:r>
              <a:rPr lang="vi-VN" dirty="0"/>
              <a:t>(</a:t>
            </a:r>
            <a:r>
              <a:rPr lang="vi-VN" dirty="0" err="1"/>
              <a:t>super-resolution</a:t>
            </a:r>
            <a:r>
              <a:rPr lang="vi-VN" dirty="0"/>
              <a:t> </a:t>
            </a:r>
            <a:r>
              <a:rPr lang="vi-VN" dirty="0" err="1"/>
              <a:t>approach</a:t>
            </a:r>
            <a:r>
              <a:rPr lang="vi-VN" dirty="0"/>
              <a:t>)</a:t>
            </a:r>
            <a:endParaRPr lang="en-US" dirty="0"/>
          </a:p>
          <a:p>
            <a:endParaRPr lang="en-US" dirty="0"/>
          </a:p>
          <a:p>
            <a:r>
              <a:rPr lang="vi-VN" dirty="0"/>
              <a:t>Siêu phân </a:t>
            </a:r>
            <a:r>
              <a:rPr lang="vi-VN" dirty="0" err="1"/>
              <a:t>giải</a:t>
            </a:r>
            <a:r>
              <a:rPr lang="vi-VN" dirty="0"/>
              <a:t> dường như </a:t>
            </a:r>
            <a:r>
              <a:rPr lang="vi-VN" dirty="0" err="1"/>
              <a:t>hiệu</a:t>
            </a:r>
            <a:r>
              <a:rPr lang="vi-VN" dirty="0"/>
              <a:t> </a:t>
            </a:r>
            <a:r>
              <a:rPr lang="vi-VN" dirty="0" err="1"/>
              <a:t>quả</a:t>
            </a:r>
            <a:r>
              <a:rPr lang="vi-VN" dirty="0"/>
              <a:t> </a:t>
            </a:r>
            <a:r>
              <a:rPr lang="vi-VN" dirty="0" err="1"/>
              <a:t>nhất</a:t>
            </a:r>
            <a:r>
              <a:rPr lang="vi-VN" dirty="0"/>
              <a:t> khi </a:t>
            </a:r>
            <a:r>
              <a:rPr lang="vi-VN" dirty="0" err="1"/>
              <a:t>hình</a:t>
            </a:r>
            <a:r>
              <a:rPr lang="vi-VN" dirty="0"/>
              <a:t> </a:t>
            </a:r>
            <a:r>
              <a:rPr lang="vi-VN" dirty="0" err="1"/>
              <a:t>ảnh</a:t>
            </a:r>
            <a:r>
              <a:rPr lang="vi-VN" dirty="0"/>
              <a:t> khuôn </a:t>
            </a:r>
            <a:r>
              <a:rPr lang="vi-VN" dirty="0" err="1"/>
              <a:t>mặt</a:t>
            </a:r>
            <a:r>
              <a:rPr lang="vi-VN" dirty="0"/>
              <a:t> </a:t>
            </a:r>
            <a:r>
              <a:rPr lang="vi-VN" dirty="0" err="1"/>
              <a:t>bắt</a:t>
            </a:r>
            <a:r>
              <a:rPr lang="vi-VN" dirty="0"/>
              <a:t> </a:t>
            </a:r>
            <a:r>
              <a:rPr lang="vi-VN" dirty="0" err="1"/>
              <a:t>đầu</a:t>
            </a:r>
            <a:r>
              <a:rPr lang="vi-VN" dirty="0"/>
              <a:t> ở </a:t>
            </a:r>
            <a:r>
              <a:rPr lang="vi-VN" dirty="0" err="1"/>
              <a:t>độ</a:t>
            </a:r>
            <a:r>
              <a:rPr lang="vi-VN" dirty="0"/>
              <a:t> phân </a:t>
            </a:r>
            <a:r>
              <a:rPr lang="vi-VN" dirty="0" err="1"/>
              <a:t>giải</a:t>
            </a:r>
            <a:r>
              <a:rPr lang="vi-VN" dirty="0"/>
              <a:t> </a:t>
            </a:r>
            <a:r>
              <a:rPr lang="vi-VN" dirty="0" err="1"/>
              <a:t>thấp</a:t>
            </a:r>
            <a:r>
              <a:rPr lang="vi-VN" dirty="0"/>
              <a:t> </a:t>
            </a:r>
            <a:endParaRPr lang="en-US" dirty="0"/>
          </a:p>
        </p:txBody>
      </p:sp>
    </p:spTree>
    <p:extLst>
      <p:ext uri="{BB962C8B-B14F-4D97-AF65-F5344CB8AC3E}">
        <p14:creationId xmlns:p14="http://schemas.microsoft.com/office/powerpoint/2010/main" val="1484319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DD40E36-9D41-4AE7-9042-2DF5B471CC31}"/>
              </a:ext>
            </a:extLst>
          </p:cNvPr>
          <p:cNvSpPr>
            <a:spLocks noGrp="1"/>
          </p:cNvSpPr>
          <p:nvPr>
            <p:ph type="title"/>
          </p:nvPr>
        </p:nvSpPr>
        <p:spPr/>
        <p:txBody>
          <a:bodyPr/>
          <a:lstStyle/>
          <a:p>
            <a:r>
              <a:rPr lang="en-US" dirty="0" err="1"/>
              <a:t>Giới</a:t>
            </a:r>
            <a:r>
              <a:rPr lang="en-US" dirty="0"/>
              <a:t> </a:t>
            </a:r>
            <a:r>
              <a:rPr lang="en-US" dirty="0" err="1"/>
              <a:t>thiệu</a:t>
            </a:r>
            <a:r>
              <a:rPr lang="en-US" dirty="0"/>
              <a:t> Super Resolution </a:t>
            </a:r>
          </a:p>
        </p:txBody>
      </p:sp>
      <p:sp>
        <p:nvSpPr>
          <p:cNvPr id="3" name="Chỗ dành sẵn cho Nội dung 2">
            <a:extLst>
              <a:ext uri="{FF2B5EF4-FFF2-40B4-BE49-F238E27FC236}">
                <a16:creationId xmlns:a16="http://schemas.microsoft.com/office/drawing/2014/main" id="{00C4B83B-2292-468C-B1B2-A608EBEA2E0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Cho tr</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frame (low resolution)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super resolution</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frame-to-frame registration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super-resolution image processing</a:t>
            </a:r>
          </a:p>
        </p:txBody>
      </p:sp>
    </p:spTree>
    <p:extLst>
      <p:ext uri="{BB962C8B-B14F-4D97-AF65-F5344CB8AC3E}">
        <p14:creationId xmlns:p14="http://schemas.microsoft.com/office/powerpoint/2010/main" val="5329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CE36691-47AF-4C90-9AEF-5613C777B217}"/>
              </a:ext>
            </a:extLst>
          </p:cNvPr>
          <p:cNvSpPr>
            <a:spLocks noGrp="1"/>
          </p:cNvSpPr>
          <p:nvPr>
            <p:ph type="title"/>
          </p:nvPr>
        </p:nvSpPr>
        <p:spPr/>
        <p:txBody>
          <a:bodyPr/>
          <a:lstStyle/>
          <a:p>
            <a:r>
              <a:rPr lang="en-US" dirty="0" err="1"/>
              <a:t>Giới</a:t>
            </a:r>
            <a:r>
              <a:rPr lang="en-US" dirty="0"/>
              <a:t> </a:t>
            </a:r>
            <a:r>
              <a:rPr lang="en-US" dirty="0" err="1"/>
              <a:t>thiệu</a:t>
            </a:r>
            <a:r>
              <a:rPr lang="en-US" dirty="0"/>
              <a:t> Super Resolution </a:t>
            </a:r>
          </a:p>
        </p:txBody>
      </p:sp>
      <p:pic>
        <p:nvPicPr>
          <p:cNvPr id="5" name="Chỗ dành sẵn cho Nội dung 4" descr="Ảnh có chứa ảnh, động vật có vú, người đàn ông, người&#10;&#10;Mô tả được tạo tự động">
            <a:extLst>
              <a:ext uri="{FF2B5EF4-FFF2-40B4-BE49-F238E27FC236}">
                <a16:creationId xmlns:a16="http://schemas.microsoft.com/office/drawing/2014/main" id="{0AAFD910-E838-4357-857F-544CCFB6DC2F}"/>
              </a:ext>
            </a:extLst>
          </p:cNvPr>
          <p:cNvPicPr>
            <a:picLocks noGrp="1" noChangeAspect="1"/>
          </p:cNvPicPr>
          <p:nvPr>
            <p:ph idx="1"/>
          </p:nvPr>
        </p:nvPicPr>
        <p:blipFill>
          <a:blip r:embed="rId2"/>
          <a:stretch>
            <a:fillRect/>
          </a:stretch>
        </p:blipFill>
        <p:spPr>
          <a:xfrm>
            <a:off x="1034382" y="2481182"/>
            <a:ext cx="10179284" cy="2709796"/>
          </a:xfrm>
        </p:spPr>
      </p:pic>
    </p:spTree>
    <p:extLst>
      <p:ext uri="{BB962C8B-B14F-4D97-AF65-F5344CB8AC3E}">
        <p14:creationId xmlns:p14="http://schemas.microsoft.com/office/powerpoint/2010/main" val="4155053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F3D5-CD5B-4CDC-9653-C25A7FEE39BC}"/>
              </a:ext>
            </a:extLst>
          </p:cNvPr>
          <p:cNvSpPr>
            <a:spLocks noGrp="1"/>
          </p:cNvSpPr>
          <p:nvPr>
            <p:ph type="title"/>
          </p:nvPr>
        </p:nvSpPr>
        <p:spPr/>
        <p:txBody>
          <a:bodyPr/>
          <a:lstStyle/>
          <a:p>
            <a:r>
              <a:rPr lang="en-US" dirty="0"/>
              <a:t>5.2/ 3D Imaging</a:t>
            </a:r>
          </a:p>
        </p:txBody>
      </p:sp>
      <p:sp>
        <p:nvSpPr>
          <p:cNvPr id="3" name="Content Placeholder 2">
            <a:extLst>
              <a:ext uri="{FF2B5EF4-FFF2-40B4-BE49-F238E27FC236}">
                <a16:creationId xmlns:a16="http://schemas.microsoft.com/office/drawing/2014/main" id="{DA332A9D-60D5-4699-9772-8A2C9CA2A5C2}"/>
              </a:ext>
            </a:extLst>
          </p:cNvPr>
          <p:cNvSpPr>
            <a:spLocks noGrp="1"/>
          </p:cNvSpPr>
          <p:nvPr>
            <p:ph idx="1"/>
          </p:nvPr>
        </p:nvSpPr>
        <p:spPr/>
        <p:txBody>
          <a:bodyPr/>
          <a:lstStyle/>
          <a:p>
            <a:r>
              <a:rPr lang="en-US" dirty="0" err="1">
                <a:latin typeface="Arial" panose="020B0604020202020204" pitchFamily="34" charset="0"/>
                <a:cs typeface="Arial" panose="020B0604020202020204" pitchFamily="34" charset="0"/>
              </a:rPr>
              <a:t>Hầu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hết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mặt</a:t>
            </a:r>
            <a:r>
              <a:rPr lang="en-US" dirty="0">
                <a:latin typeface="Arial" panose="020B0604020202020204" pitchFamily="34" charset="0"/>
                <a:cs typeface="Arial" panose="020B0604020202020204" pitchFamily="34" charset="0"/>
              </a:rPr>
              <a:t> 3D </a:t>
            </a:r>
            <a:r>
              <a:rPr lang="en-US" dirty="0" err="1">
                <a:latin typeface="Arial" panose="020B0604020202020204" pitchFamily="34" charset="0"/>
                <a:cs typeface="Arial" panose="020B0604020202020204" pitchFamily="34" charset="0"/>
              </a:rPr>
              <a:t>dùng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pháp</a:t>
            </a:r>
            <a:r>
              <a:rPr lang="en-US" dirty="0">
                <a:latin typeface="Arial" panose="020B0604020202020204" pitchFamily="34" charset="0"/>
                <a:cs typeface="Arial" panose="020B0604020202020204" pitchFamily="34" charset="0"/>
              </a:rPr>
              <a:t> stereo </a:t>
            </a:r>
            <a:r>
              <a:rPr lang="en-US" dirty="0" err="1">
                <a:latin typeface="Arial" panose="020B0604020202020204" pitchFamily="34" charset="0"/>
                <a:cs typeface="Arial" panose="020B0604020202020204" pitchFamily="34" charset="0"/>
              </a:rPr>
              <a:t>hoặc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trúc</a:t>
            </a:r>
            <a:r>
              <a:rPr lang="en-US" dirty="0">
                <a:latin typeface="Arial" panose="020B0604020202020204" pitchFamily="34" charset="0"/>
                <a:cs typeface="Arial" panose="020B0604020202020204" pitchFamily="34" charset="0"/>
              </a:rPr>
              <a:t> (structured light).</a:t>
            </a:r>
          </a:p>
          <a:p>
            <a:endParaRPr lang="en-US" dirty="0">
              <a:latin typeface="Arial" panose="020B0604020202020204" pitchFamily="34" charset="0"/>
              <a:cs typeface="Arial" panose="020B0604020202020204" pitchFamily="34" charset="0"/>
            </a:endParaRPr>
          </a:p>
        </p:txBody>
      </p:sp>
      <p:pic>
        <p:nvPicPr>
          <p:cNvPr id="4" name="Picture 3" descr="C:\Users\Tien Hao\AppData\Local\Microsoft\Windows\INetCache\Content.MSO\64B27389.tmp">
            <a:extLst>
              <a:ext uri="{FF2B5EF4-FFF2-40B4-BE49-F238E27FC236}">
                <a16:creationId xmlns:a16="http://schemas.microsoft.com/office/drawing/2014/main" id="{AC6407D1-1984-4D40-BE94-A495D87DED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77575" y="3824912"/>
            <a:ext cx="3516923" cy="1990725"/>
          </a:xfrm>
          <a:prstGeom prst="rect">
            <a:avLst/>
          </a:prstGeom>
          <a:noFill/>
          <a:ln>
            <a:noFill/>
          </a:ln>
        </p:spPr>
      </p:pic>
      <p:pic>
        <p:nvPicPr>
          <p:cNvPr id="5" name="Picture 4" descr="Image result for stereo 3D face">
            <a:extLst>
              <a:ext uri="{FF2B5EF4-FFF2-40B4-BE49-F238E27FC236}">
                <a16:creationId xmlns:a16="http://schemas.microsoft.com/office/drawing/2014/main" id="{51195432-C813-495B-8393-10F7949B078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85779" y="3633617"/>
            <a:ext cx="4572000" cy="2376170"/>
          </a:xfrm>
          <a:prstGeom prst="rect">
            <a:avLst/>
          </a:prstGeom>
          <a:noFill/>
          <a:ln>
            <a:noFill/>
          </a:ln>
        </p:spPr>
      </p:pic>
    </p:spTree>
    <p:extLst>
      <p:ext uri="{BB962C8B-B14F-4D97-AF65-F5344CB8AC3E}">
        <p14:creationId xmlns:p14="http://schemas.microsoft.com/office/powerpoint/2010/main" val="1402054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4226-54B9-48EE-83FC-A5E0A7B4DABC}"/>
              </a:ext>
            </a:extLst>
          </p:cNvPr>
          <p:cNvSpPr>
            <a:spLocks noGrp="1"/>
          </p:cNvSpPr>
          <p:nvPr>
            <p:ph type="title"/>
          </p:nvPr>
        </p:nvSpPr>
        <p:spPr>
          <a:xfrm>
            <a:off x="1295402" y="982132"/>
            <a:ext cx="9601196" cy="1303867"/>
          </a:xfrm>
        </p:spPr>
        <p:txBody>
          <a:bodyPr>
            <a:normAutofit/>
          </a:bodyPr>
          <a:lstStyle/>
          <a:p>
            <a:r>
              <a:rPr lang="en-US" dirty="0">
                <a:latin typeface="Arial" panose="020B0604020202020204" pitchFamily="34" charset="0"/>
                <a:cs typeface="Arial" panose="020B0604020202020204" pitchFamily="34" charset="0"/>
              </a:rPr>
              <a:t>Ph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pháp</a:t>
            </a:r>
            <a:r>
              <a:rPr lang="en-US" dirty="0">
                <a:latin typeface="Arial" panose="020B0604020202020204" pitchFamily="34" charset="0"/>
                <a:cs typeface="Arial" panose="020B0604020202020204" pitchFamily="34" charset="0"/>
              </a:rPr>
              <a:t> Stereo</a:t>
            </a:r>
          </a:p>
        </p:txBody>
      </p:sp>
      <p:sp>
        <p:nvSpPr>
          <p:cNvPr id="3" name="Content Placeholder 2">
            <a:extLst>
              <a:ext uri="{FF2B5EF4-FFF2-40B4-BE49-F238E27FC236}">
                <a16:creationId xmlns:a16="http://schemas.microsoft.com/office/drawing/2014/main" id="{DAFF9A38-73E3-4D9E-A34F-5D36E2D95274}"/>
              </a:ext>
            </a:extLst>
          </p:cNvPr>
          <p:cNvSpPr>
            <a:spLocks noGrp="1"/>
          </p:cNvSpPr>
          <p:nvPr>
            <p:ph idx="1"/>
          </p:nvPr>
        </p:nvSpPr>
        <p:spPr>
          <a:xfrm>
            <a:off x="1295402" y="2556932"/>
            <a:ext cx="6256866" cy="3318936"/>
          </a:xfrm>
        </p:spPr>
        <p:txBody>
          <a:bodyPr>
            <a:normAutofit/>
          </a:bodyPr>
          <a:lstStyle/>
          <a:p>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chụp</a:t>
            </a:r>
            <a:r>
              <a:rPr lang="en-US" dirty="0">
                <a:latin typeface="Arial" panose="020B0604020202020204" pitchFamily="34" charset="0"/>
                <a:cs typeface="Arial" panose="020B0604020202020204" pitchFamily="34" charset="0"/>
              </a:rPr>
              <a:t> stereo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camera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cả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có </a:t>
            </a:r>
            <a:r>
              <a:rPr lang="en-US" dirty="0" err="1">
                <a:latin typeface="Arial" panose="020B0604020202020204" pitchFamily="34" charset="0"/>
                <a:cs typeface="Arial" panose="020B0604020202020204" pitchFamily="34" charset="0"/>
              </a:rPr>
              <a:t>mối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biết</a:t>
            </a:r>
            <a:r>
              <a:rPr lang="en-US" dirty="0">
                <a:latin typeface="Arial" panose="020B0604020202020204" pitchFamily="34" charset="0"/>
                <a:cs typeface="Arial" panose="020B0604020202020204" pitchFamily="34" charset="0"/>
              </a:rPr>
              <a:t> tr</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ớc</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trưng</a:t>
            </a:r>
            <a:r>
              <a:rPr lang="en-US" dirty="0">
                <a:latin typeface="Arial" panose="020B0604020202020204" pitchFamily="34" charset="0"/>
                <a:cs typeface="Arial" panose="020B0604020202020204" pitchFamily="34" charset="0"/>
              </a:rPr>
              <a:t> (feature points)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của</a:t>
            </a:r>
            <a:r>
              <a:rPr lang="en-US" dirty="0">
                <a:latin typeface="Arial" panose="020B0604020202020204" pitchFamily="34" charset="0"/>
                <a:cs typeface="Arial" panose="020B0604020202020204" pitchFamily="34" charset="0"/>
              </a:rPr>
              <a:t> camera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qua triangularization.</a:t>
            </a:r>
          </a:p>
        </p:txBody>
      </p:sp>
      <p:pic>
        <p:nvPicPr>
          <p:cNvPr id="6146" name="Picture 2" descr="Related image">
            <a:extLst>
              <a:ext uri="{FF2B5EF4-FFF2-40B4-BE49-F238E27FC236}">
                <a16:creationId xmlns:a16="http://schemas.microsoft.com/office/drawing/2014/main" id="{75A05AD1-8FEB-4DA7-A1AA-83753A0559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8" r="-1" b="-1"/>
          <a:stretch/>
        </p:blipFill>
        <p:spPr bwMode="auto">
          <a:xfrm>
            <a:off x="8085026" y="2701180"/>
            <a:ext cx="2739728" cy="2852640"/>
          </a:xfrm>
          <a:prstGeom prst="rect">
            <a:avLst/>
          </a:prstGeom>
          <a:noFill/>
          <a:ln w="57150" cmpd="thickThin">
            <a:solidFill>
              <a:schemeClr val="tx1">
                <a:lumMod val="50000"/>
                <a:lumOff val="50000"/>
              </a:schemeClr>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19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3C2E-E7A9-4C2A-BF92-76C7834E8599}"/>
              </a:ext>
            </a:extLst>
          </p:cNvPr>
          <p:cNvSpPr>
            <a:spLocks noGrp="1"/>
          </p:cNvSpPr>
          <p:nvPr>
            <p:ph type="title"/>
          </p:nvPr>
        </p:nvSpPr>
        <p:spPr/>
        <p:txBody>
          <a:bodyPr/>
          <a:lstStyle/>
          <a:p>
            <a:r>
              <a:rPr lang="en-US" dirty="0"/>
              <a:t>Feature points</a:t>
            </a:r>
          </a:p>
        </p:txBody>
      </p:sp>
      <p:sp>
        <p:nvSpPr>
          <p:cNvPr id="3" name="Content Placeholder 2">
            <a:extLst>
              <a:ext uri="{FF2B5EF4-FFF2-40B4-BE49-F238E27FC236}">
                <a16:creationId xmlns:a16="http://schemas.microsoft.com/office/drawing/2014/main" id="{E9B7A242-D33E-4310-8374-3E34BB7C5EA5}"/>
              </a:ext>
            </a:extLst>
          </p:cNvPr>
          <p:cNvSpPr>
            <a:spLocks noGrp="1"/>
          </p:cNvSpPr>
          <p:nvPr>
            <p:ph idx="1"/>
          </p:nvPr>
        </p:nvSpPr>
        <p:spPr/>
        <p:txBody>
          <a:bodyPr/>
          <a:lstStyle/>
          <a:p>
            <a:endParaRPr lang="en-US"/>
          </a:p>
        </p:txBody>
      </p:sp>
      <p:pic>
        <p:nvPicPr>
          <p:cNvPr id="4" name="Picture 3" descr="Image result for stereo 3D face">
            <a:extLst>
              <a:ext uri="{FF2B5EF4-FFF2-40B4-BE49-F238E27FC236}">
                <a16:creationId xmlns:a16="http://schemas.microsoft.com/office/drawing/2014/main" id="{C2C2874B-DDA6-4501-BA2E-EACA761F6D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65045" y="2710815"/>
            <a:ext cx="7638610" cy="3014735"/>
          </a:xfrm>
          <a:prstGeom prst="rect">
            <a:avLst/>
          </a:prstGeom>
          <a:noFill/>
          <a:ln>
            <a:noFill/>
          </a:ln>
        </p:spPr>
      </p:pic>
    </p:spTree>
    <p:extLst>
      <p:ext uri="{BB962C8B-B14F-4D97-AF65-F5344CB8AC3E}">
        <p14:creationId xmlns:p14="http://schemas.microsoft.com/office/powerpoint/2010/main" val="2511951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089E-7453-4F17-9A64-3484BB9B63A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pháp</a:t>
            </a:r>
            <a:r>
              <a:rPr lang="en-US" dirty="0">
                <a:latin typeface="Arial" panose="020B0604020202020204" pitchFamily="34" charset="0"/>
                <a:cs typeface="Arial" panose="020B0604020202020204" pitchFamily="34" charset="0"/>
              </a:rPr>
              <a:t> Structured light</a:t>
            </a:r>
          </a:p>
        </p:txBody>
      </p:sp>
      <p:sp>
        <p:nvSpPr>
          <p:cNvPr id="3" name="Content Placeholder 2">
            <a:extLst>
              <a:ext uri="{FF2B5EF4-FFF2-40B4-BE49-F238E27FC236}">
                <a16:creationId xmlns:a16="http://schemas.microsoft.com/office/drawing/2014/main" id="{07D690EA-F409-4185-A494-04D1681B35BC}"/>
              </a:ext>
            </a:extLst>
          </p:cNvPr>
          <p:cNvSpPr>
            <a:spLocks noGrp="1"/>
          </p:cNvSpPr>
          <p:nvPr>
            <p:ph idx="1"/>
          </p:nvPr>
        </p:nvSpPr>
        <p:spPr/>
        <p:txBody>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stuctured</a:t>
            </a:r>
            <a:r>
              <a:rPr lang="en-US" dirty="0">
                <a:latin typeface="Arial" panose="020B0604020202020204" pitchFamily="34" charset="0"/>
                <a:cs typeface="Arial" panose="020B0604020202020204" pitchFamily="34" charset="0"/>
              </a:rPr>
              <a:t> light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cả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cũng</a:t>
            </a:r>
            <a:r>
              <a:rPr lang="en-US" dirty="0">
                <a:latin typeface="Arial" panose="020B0604020202020204" pitchFamily="34" charset="0"/>
                <a:cs typeface="Arial" panose="020B0604020202020204" pitchFamily="34" charset="0"/>
              </a:rPr>
              <a:t> có </a:t>
            </a:r>
            <a:r>
              <a:rPr lang="en-US" dirty="0" err="1">
                <a:latin typeface="Arial" panose="020B0604020202020204" pitchFamily="34" charset="0"/>
                <a:cs typeface="Arial" panose="020B0604020202020204" pitchFamily="34" charset="0"/>
              </a:rPr>
              <a:t>mối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biết</a:t>
            </a:r>
            <a:r>
              <a:rPr lang="en-US" dirty="0">
                <a:latin typeface="Arial" panose="020B0604020202020204" pitchFamily="34" charset="0"/>
                <a:cs typeface="Arial" panose="020B0604020202020204" pitchFamily="34" charset="0"/>
              </a:rPr>
              <a:t> tr</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ớc</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(light pattern)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camera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3D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89034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B93B-4933-428B-B93C-4A120E04A95D}"/>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Một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sô</a:t>
            </a:r>
            <a:r>
              <a:rPr lang="en-US" dirty="0">
                <a:latin typeface="Arial" panose="020B0604020202020204" pitchFamily="34" charset="0"/>
                <a:cs typeface="Arial" panose="020B0604020202020204" pitchFamily="34" charset="0"/>
              </a:rPr>
              <a:t>́ l</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u ý</a:t>
            </a:r>
          </a:p>
        </p:txBody>
      </p:sp>
      <p:sp>
        <p:nvSpPr>
          <p:cNvPr id="3" name="Content Placeholder 2">
            <a:extLst>
              <a:ext uri="{FF2B5EF4-FFF2-40B4-BE49-F238E27FC236}">
                <a16:creationId xmlns:a16="http://schemas.microsoft.com/office/drawing/2014/main" id="{8697CBC1-25E8-4489-B2FA-96C5FAAE458A}"/>
              </a:ext>
            </a:extLst>
          </p:cNvPr>
          <p:cNvSpPr>
            <a:spLocks noGrp="1"/>
          </p:cNvSpPr>
          <p:nvPr>
            <p:ph idx="1"/>
          </p:nvPr>
        </p:nvSpPr>
        <p:spPr/>
        <p:txBody>
          <a:bodyPr/>
          <a:lstStyle/>
          <a:p>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 (baseline distance),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stereo camera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camera.</a:t>
            </a:r>
          </a:p>
          <a:p>
            <a:r>
              <a:rPr lang="en-US" dirty="0" err="1">
                <a:latin typeface="Arial" panose="020B0604020202020204" pitchFamily="34" charset="0"/>
                <a:cs typeface="Arial" panose="020B0604020202020204" pitchFamily="34" charset="0"/>
              </a:rPr>
              <a:t>Với</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pháp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xác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của</a:t>
            </a:r>
            <a:r>
              <a:rPr lang="en-US" dirty="0">
                <a:latin typeface="Arial" panose="020B0604020202020204" pitchFamily="34" charset="0"/>
                <a:cs typeface="Arial" panose="020B0604020202020204" pitchFamily="34" charset="0"/>
              </a:rPr>
              <a:t> triangulated 3D data </a:t>
            </a:r>
            <a:r>
              <a:rPr lang="en-US" dirty="0" err="1">
                <a:latin typeface="Arial" panose="020B0604020202020204" pitchFamily="34" charset="0"/>
                <a:cs typeface="Arial" panose="020B0604020202020204" pitchFamily="34" charset="0"/>
              </a:rPr>
              <a:t>suy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baseline </a:t>
            </a:r>
            <a:r>
              <a:rPr lang="en-US" dirty="0" err="1">
                <a:latin typeface="Arial" panose="020B0604020202020204" pitchFamily="34" charset="0"/>
                <a:cs typeface="Arial" panose="020B0604020202020204" pitchFamily="34" charset="0"/>
              </a:rPr>
              <a:t>cô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định</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Đê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duy</a:t>
            </a:r>
            <a:r>
              <a:rPr lang="en-US" dirty="0">
                <a:latin typeface="Arial" panose="020B0604020202020204" pitchFamily="34" charset="0"/>
                <a:cs typeface="Arial" panose="020B0604020202020204" pitchFamily="34" charset="0"/>
              </a:rPr>
              <a:t> trì </a:t>
            </a:r>
            <a:r>
              <a:rPr lang="en-US" dirty="0" err="1">
                <a:latin typeface="Arial" panose="020B0604020202020204" pitchFamily="34" charset="0"/>
                <a:cs typeface="Arial" panose="020B0604020202020204" pitchFamily="34" charset="0"/>
              </a:rPr>
              <a:t>đô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xác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tạo</a:t>
            </a:r>
            <a:r>
              <a:rPr lang="en-US" dirty="0">
                <a:latin typeface="Arial" panose="020B0604020202020204" pitchFamily="34" charset="0"/>
                <a:cs typeface="Arial" panose="020B0604020202020204" pitchFamily="34" charset="0"/>
              </a:rPr>
              <a:t> 3D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baseline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tỷ</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44146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E4E89F8-1F28-4B5C-B1AF-33214CD6A647}"/>
              </a:ext>
            </a:extLst>
          </p:cNvPr>
          <p:cNvSpPr>
            <a:spLocks noGrp="1"/>
          </p:cNvSpPr>
          <p:nvPr>
            <p:ph type="title"/>
          </p:nvPr>
        </p:nvSpPr>
        <p:spPr/>
        <p:txBody>
          <a:bodyPr/>
          <a:lstStyle/>
          <a:p>
            <a:endParaRPr lang="en-US"/>
          </a:p>
        </p:txBody>
      </p:sp>
      <p:pic>
        <p:nvPicPr>
          <p:cNvPr id="5" name="Chỗ dành sẵn cho Nội dung 4" descr="Ảnh có chứa người đàn ông, ảnh&#10;&#10;Mô tả được tạo tự động">
            <a:extLst>
              <a:ext uri="{FF2B5EF4-FFF2-40B4-BE49-F238E27FC236}">
                <a16:creationId xmlns:a16="http://schemas.microsoft.com/office/drawing/2014/main" id="{927B18B5-3335-4C89-B2D3-F9E2C3ADE07D}"/>
              </a:ext>
            </a:extLst>
          </p:cNvPr>
          <p:cNvPicPr>
            <a:picLocks noGrp="1" noChangeAspect="1"/>
          </p:cNvPicPr>
          <p:nvPr>
            <p:ph idx="1"/>
          </p:nvPr>
        </p:nvPicPr>
        <p:blipFill>
          <a:blip r:embed="rId2"/>
          <a:stretch>
            <a:fillRect/>
          </a:stretch>
        </p:blipFill>
        <p:spPr>
          <a:xfrm>
            <a:off x="2940147" y="982132"/>
            <a:ext cx="5669279" cy="5287820"/>
          </a:xfrm>
        </p:spPr>
      </p:pic>
      <p:sp>
        <p:nvSpPr>
          <p:cNvPr id="6" name="Hộp Văn bản 5">
            <a:extLst>
              <a:ext uri="{FF2B5EF4-FFF2-40B4-BE49-F238E27FC236}">
                <a16:creationId xmlns:a16="http://schemas.microsoft.com/office/drawing/2014/main" id="{1AE746AA-33B9-488B-A09C-114655DE7CB5}"/>
              </a:ext>
            </a:extLst>
          </p:cNvPr>
          <p:cNvSpPr txBox="1"/>
          <p:nvPr/>
        </p:nvSpPr>
        <p:spPr>
          <a:xfrm>
            <a:off x="646852" y="349521"/>
            <a:ext cx="11545148" cy="477054"/>
          </a:xfrm>
          <a:prstGeom prst="rect">
            <a:avLst/>
          </a:prstGeom>
          <a:noFill/>
        </p:spPr>
        <p:txBody>
          <a:bodyPr wrap="none" rtlCol="0">
            <a:spAutoFit/>
          </a:bodyPr>
          <a:lstStyle/>
          <a:p>
            <a:r>
              <a:rPr lang="en-US" sz="2500" b="1" dirty="0" err="1">
                <a:solidFill>
                  <a:schemeClr val="accent3">
                    <a:lumMod val="50000"/>
                  </a:schemeClr>
                </a:solidFill>
                <a:latin typeface="Times New Roman" panose="02020603050405020304" pitchFamily="18" charset="0"/>
                <a:cs typeface="Times New Roman" panose="02020603050405020304" pitchFamily="18" charset="0"/>
              </a:rPr>
              <a:t>Ảnh</a:t>
            </a:r>
            <a:r>
              <a:rPr lang="en-US" sz="2500" b="1" dirty="0">
                <a:solidFill>
                  <a:schemeClr val="accent3">
                    <a:lumMod val="50000"/>
                  </a:schemeClr>
                </a:solidFill>
                <a:latin typeface="Times New Roman" panose="02020603050405020304" pitchFamily="18" charset="0"/>
                <a:cs typeface="Times New Roman" panose="02020603050405020304" pitchFamily="18" charset="0"/>
              </a:rPr>
              <a:t> </a:t>
            </a:r>
            <a:r>
              <a:rPr lang="en-US" sz="2500" b="1" dirty="0" err="1">
                <a:solidFill>
                  <a:schemeClr val="accent3">
                    <a:lumMod val="50000"/>
                  </a:schemeClr>
                </a:solidFill>
                <a:latin typeface="Times New Roman" panose="02020603050405020304" pitchFamily="18" charset="0"/>
                <a:cs typeface="Times New Roman" panose="02020603050405020304" pitchFamily="18" charset="0"/>
              </a:rPr>
              <a:t>mật</a:t>
            </a:r>
            <a:r>
              <a:rPr lang="en-US" sz="2500" b="1" dirty="0">
                <a:solidFill>
                  <a:schemeClr val="accent3">
                    <a:lumMod val="50000"/>
                  </a:schemeClr>
                </a:solidFill>
                <a:latin typeface="Times New Roman" panose="02020603050405020304" pitchFamily="18" charset="0"/>
                <a:cs typeface="Times New Roman" panose="02020603050405020304" pitchFamily="18" charset="0"/>
              </a:rPr>
              <a:t> </a:t>
            </a:r>
            <a:r>
              <a:rPr lang="en-US" sz="2500" b="1" dirty="0" err="1">
                <a:solidFill>
                  <a:schemeClr val="accent3">
                    <a:lumMod val="50000"/>
                  </a:schemeClr>
                </a:solidFill>
                <a:latin typeface="Times New Roman" panose="02020603050405020304" pitchFamily="18" charset="0"/>
                <a:cs typeface="Times New Roman" panose="02020603050405020304" pitchFamily="18" charset="0"/>
              </a:rPr>
              <a:t>độ</a:t>
            </a:r>
            <a:r>
              <a:rPr lang="en-US" sz="2500" b="1" dirty="0">
                <a:solidFill>
                  <a:schemeClr val="accent3">
                    <a:lumMod val="50000"/>
                  </a:schemeClr>
                </a:solidFill>
                <a:latin typeface="Times New Roman" panose="02020603050405020304" pitchFamily="18" charset="0"/>
                <a:cs typeface="Times New Roman" panose="02020603050405020304" pitchFamily="18" charset="0"/>
              </a:rPr>
              <a:t> 2D </a:t>
            </a:r>
            <a:r>
              <a:rPr lang="en-US" sz="2500" b="1" dirty="0" err="1">
                <a:solidFill>
                  <a:schemeClr val="accent3">
                    <a:lumMod val="50000"/>
                  </a:schemeClr>
                </a:solidFill>
                <a:latin typeface="Times New Roman" panose="02020603050405020304" pitchFamily="18" charset="0"/>
                <a:cs typeface="Times New Roman" panose="02020603050405020304" pitchFamily="18" charset="0"/>
              </a:rPr>
              <a:t>và</a:t>
            </a:r>
            <a:r>
              <a:rPr lang="en-US" sz="2500" b="1" dirty="0">
                <a:solidFill>
                  <a:schemeClr val="accent3">
                    <a:lumMod val="50000"/>
                  </a:schemeClr>
                </a:solidFill>
                <a:latin typeface="Times New Roman" panose="02020603050405020304" pitchFamily="18" charset="0"/>
                <a:cs typeface="Times New Roman" panose="02020603050405020304" pitchFamily="18" charset="0"/>
              </a:rPr>
              <a:t> </a:t>
            </a:r>
            <a:r>
              <a:rPr lang="en-US" sz="2500" b="1" dirty="0" err="1">
                <a:solidFill>
                  <a:schemeClr val="accent3">
                    <a:lumMod val="50000"/>
                  </a:schemeClr>
                </a:solidFill>
                <a:latin typeface="Times New Roman" panose="02020603050405020304" pitchFamily="18" charset="0"/>
                <a:cs typeface="Times New Roman" panose="02020603050405020304" pitchFamily="18" charset="0"/>
              </a:rPr>
              <a:t>các</a:t>
            </a:r>
            <a:r>
              <a:rPr lang="en-US" sz="2500" b="1" dirty="0">
                <a:solidFill>
                  <a:schemeClr val="accent3">
                    <a:lumMod val="50000"/>
                  </a:schemeClr>
                </a:solidFill>
                <a:latin typeface="Times New Roman" panose="02020603050405020304" pitchFamily="18" charset="0"/>
                <a:cs typeface="Times New Roman" panose="02020603050405020304" pitchFamily="18" charset="0"/>
              </a:rPr>
              <a:t> 3D shape t</a:t>
            </a:r>
            <a:r>
              <a:rPr lang="vi-VN" sz="2500" b="1" dirty="0">
                <a:solidFill>
                  <a:schemeClr val="accent3">
                    <a:lumMod val="50000"/>
                  </a:schemeClr>
                </a:solidFill>
                <a:latin typeface="Times New Roman" panose="02020603050405020304" pitchFamily="18" charset="0"/>
                <a:cs typeface="Times New Roman" panose="02020603050405020304" pitchFamily="18" charset="0"/>
              </a:rPr>
              <a:t>ư</a:t>
            </a:r>
            <a:r>
              <a:rPr lang="en-US" sz="2500" b="1" dirty="0" err="1">
                <a:solidFill>
                  <a:schemeClr val="accent3">
                    <a:lumMod val="50000"/>
                  </a:schemeClr>
                </a:solidFill>
                <a:latin typeface="Times New Roman" panose="02020603050405020304" pitchFamily="18" charset="0"/>
                <a:cs typeface="Times New Roman" panose="02020603050405020304" pitchFamily="18" charset="0"/>
              </a:rPr>
              <a:t>ơng</a:t>
            </a:r>
            <a:r>
              <a:rPr lang="en-US" sz="2500" b="1" dirty="0">
                <a:solidFill>
                  <a:schemeClr val="accent3">
                    <a:lumMod val="50000"/>
                  </a:schemeClr>
                </a:solidFill>
                <a:latin typeface="Times New Roman" panose="02020603050405020304" pitchFamily="18" charset="0"/>
                <a:cs typeface="Times New Roman" panose="02020603050405020304" pitchFamily="18" charset="0"/>
              </a:rPr>
              <a:t> </a:t>
            </a:r>
            <a:r>
              <a:rPr lang="en-US" sz="2500" b="1" dirty="0" err="1">
                <a:solidFill>
                  <a:schemeClr val="accent3">
                    <a:lumMod val="50000"/>
                  </a:schemeClr>
                </a:solidFill>
                <a:latin typeface="Times New Roman" panose="02020603050405020304" pitchFamily="18" charset="0"/>
                <a:cs typeface="Times New Roman" panose="02020603050405020304" pitchFamily="18" charset="0"/>
              </a:rPr>
              <a:t>ứng</a:t>
            </a:r>
            <a:r>
              <a:rPr lang="en-US" sz="2500" b="1" dirty="0">
                <a:solidFill>
                  <a:schemeClr val="accent3">
                    <a:lumMod val="50000"/>
                  </a:schemeClr>
                </a:solidFill>
                <a:latin typeface="Times New Roman" panose="02020603050405020304" pitchFamily="18" charset="0"/>
                <a:cs typeface="Times New Roman" panose="02020603050405020304" pitchFamily="18" charset="0"/>
              </a:rPr>
              <a:t> (range image, shaded model, wireframe)</a:t>
            </a:r>
          </a:p>
        </p:txBody>
      </p:sp>
    </p:spTree>
    <p:extLst>
      <p:ext uri="{BB962C8B-B14F-4D97-AF65-F5344CB8AC3E}">
        <p14:creationId xmlns:p14="http://schemas.microsoft.com/office/powerpoint/2010/main" val="2201189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4C185D3-BFD5-47E3-87AB-8CE8B2B51D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Khó </a:t>
            </a:r>
            <a:r>
              <a:rPr lang="en-US" dirty="0" err="1">
                <a:latin typeface="Times New Roman" panose="02020603050405020304" pitchFamily="18" charset="0"/>
                <a:cs typeface="Times New Roman" panose="02020603050405020304" pitchFamily="18" charset="0"/>
              </a:rPr>
              <a:t>khăn</a:t>
            </a:r>
            <a:endParaRPr lang="en-US"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8EB762ED-EACE-499D-8B26-09A25B43C19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Khó </a:t>
            </a:r>
            <a:r>
              <a:rPr lang="en-US" dirty="0" err="1">
                <a:latin typeface="Times New Roman" panose="02020603050405020304" pitchFamily="18" charset="0"/>
                <a:cs typeface="Times New Roman" panose="02020603050405020304" pitchFamily="18" charset="0"/>
              </a:rPr>
              <a:t>khăn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của</a:t>
            </a:r>
            <a:r>
              <a:rPr lang="en-US" dirty="0">
                <a:latin typeface="Times New Roman" panose="02020603050405020304" pitchFamily="18" charset="0"/>
                <a:cs typeface="Times New Roman" panose="02020603050405020304" pitchFamily="18" charset="0"/>
              </a:rPr>
              <a:t> FRAD là </a:t>
            </a:r>
            <a:r>
              <a:rPr lang="en-US" dirty="0" err="1">
                <a:latin typeface="Times New Roman" panose="02020603050405020304" pitchFamily="18" charset="0"/>
                <a:cs typeface="Times New Roman" panose="02020603050405020304" pitchFamily="18" charset="0"/>
              </a:rPr>
              <a:t>lấy</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chất</a:t>
            </a:r>
            <a:r>
              <a:rPr lang="en-US" dirty="0">
                <a:latin typeface="Times New Roman" panose="02020603050405020304" pitchFamily="18" charset="0"/>
                <a:cs typeface="Times New Roman" panose="02020603050405020304" pitchFamily="18" charset="0"/>
              </a:rPr>
              <a:t> l</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t</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t</a:t>
            </a:r>
            <a:r>
              <a:rPr lang="vi-VN" dirty="0">
                <a:latin typeface="Times New Roman" panose="02020603050405020304" pitchFamily="18" charset="0"/>
                <a:cs typeface="Times New Roman" panose="02020603050405020304" pitchFamily="18" charset="0"/>
              </a:rPr>
              <a: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có </a:t>
            </a:r>
            <a:r>
              <a:rPr lang="en-US" dirty="0" err="1">
                <a:latin typeface="Times New Roman" panose="02020603050405020304" pitchFamily="18" charset="0"/>
                <a:cs typeface="Times New Roman" panose="02020603050405020304" pitchFamily="18" charset="0"/>
              </a:rPr>
              <a:t>sư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t</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đê</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này</a:t>
            </a:r>
            <a:r>
              <a:rPr lang="en-US" dirty="0">
                <a:latin typeface="Times New Roman" panose="02020603050405020304" pitchFamily="18" charset="0"/>
                <a:cs typeface="Times New Roman" panose="02020603050405020304" pitchFamily="18" charset="0"/>
              </a:rPr>
              <a:t> có </a:t>
            </a:r>
            <a:r>
              <a:rPr lang="en-US" dirty="0" err="1">
                <a:latin typeface="Times New Roman" panose="02020603050405020304" pitchFamily="18" charset="0"/>
                <a:cs typeface="Times New Roman" panose="02020603050405020304" pitchFamily="18" charset="0"/>
              </a:rPr>
              <a:t>thê</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mục</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4468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1704CE5-C77A-401A-8D82-4A63A5937D25}"/>
              </a:ext>
            </a:extLst>
          </p:cNvPr>
          <p:cNvSpPr>
            <a:spLocks noGrp="1"/>
          </p:cNvSpPr>
          <p:nvPr>
            <p:ph type="title"/>
          </p:nvPr>
        </p:nvSpPr>
        <p:spPr/>
        <p:txBody>
          <a:bodyPr/>
          <a:lstStyle/>
          <a:p>
            <a:endParaRPr lang="en-US"/>
          </a:p>
        </p:txBody>
      </p:sp>
      <p:pic>
        <p:nvPicPr>
          <p:cNvPr id="5" name="Chỗ dành sẵn cho Nội dung 4" descr="Ảnh có chứa ảnh, tạo dáng, hiển thị, quần vợt&#10;&#10;Mô tả được tạo tự động">
            <a:extLst>
              <a:ext uri="{FF2B5EF4-FFF2-40B4-BE49-F238E27FC236}">
                <a16:creationId xmlns:a16="http://schemas.microsoft.com/office/drawing/2014/main" id="{6047165B-CA9A-425A-B99C-0CB5D269B8F7}"/>
              </a:ext>
            </a:extLst>
          </p:cNvPr>
          <p:cNvPicPr>
            <a:picLocks noGrp="1" noChangeAspect="1"/>
          </p:cNvPicPr>
          <p:nvPr>
            <p:ph idx="1"/>
          </p:nvPr>
        </p:nvPicPr>
        <p:blipFill>
          <a:blip r:embed="rId2"/>
          <a:stretch>
            <a:fillRect/>
          </a:stretch>
        </p:blipFill>
        <p:spPr>
          <a:xfrm>
            <a:off x="3123028" y="968964"/>
            <a:ext cx="4994030" cy="5099675"/>
          </a:xfrm>
        </p:spPr>
      </p:pic>
      <p:sp>
        <p:nvSpPr>
          <p:cNvPr id="6" name="Hộp Văn bản 5">
            <a:extLst>
              <a:ext uri="{FF2B5EF4-FFF2-40B4-BE49-F238E27FC236}">
                <a16:creationId xmlns:a16="http://schemas.microsoft.com/office/drawing/2014/main" id="{13D19C8D-27BB-4467-98F9-36792FF0A0AF}"/>
              </a:ext>
            </a:extLst>
          </p:cNvPr>
          <p:cNvSpPr txBox="1"/>
          <p:nvPr/>
        </p:nvSpPr>
        <p:spPr>
          <a:xfrm>
            <a:off x="1899138" y="235363"/>
            <a:ext cx="7689926" cy="553998"/>
          </a:xfrm>
          <a:prstGeom prst="rect">
            <a:avLst/>
          </a:prstGeom>
          <a:noFill/>
        </p:spPr>
        <p:txBody>
          <a:bodyPr wrap="none" rtlCol="0">
            <a:spAutoFit/>
          </a:bodyPr>
          <a:lstStyle/>
          <a:p>
            <a:r>
              <a:rPr lang="en-US" sz="3000" b="1" dirty="0" err="1">
                <a:solidFill>
                  <a:schemeClr val="accent3">
                    <a:lumMod val="50000"/>
                  </a:schemeClr>
                </a:solidFill>
              </a:rPr>
              <a:t>Ảnh</a:t>
            </a:r>
            <a:r>
              <a:rPr lang="en-US" sz="3000" b="1" dirty="0">
                <a:solidFill>
                  <a:schemeClr val="accent3">
                    <a:lumMod val="50000"/>
                  </a:schemeClr>
                </a:solidFill>
              </a:rPr>
              <a:t> 2D </a:t>
            </a:r>
            <a:r>
              <a:rPr lang="en-US" sz="3000" b="1" dirty="0" err="1">
                <a:solidFill>
                  <a:schemeClr val="accent3">
                    <a:lumMod val="50000"/>
                  </a:schemeClr>
                </a:solidFill>
              </a:rPr>
              <a:t>và</a:t>
            </a:r>
            <a:r>
              <a:rPr lang="en-US" sz="3000" b="1" dirty="0">
                <a:solidFill>
                  <a:schemeClr val="accent3">
                    <a:lumMod val="50000"/>
                  </a:schemeClr>
                </a:solidFill>
              </a:rPr>
              <a:t> 3D </a:t>
            </a:r>
            <a:r>
              <a:rPr lang="en-US" sz="3000" b="1" dirty="0" err="1">
                <a:solidFill>
                  <a:schemeClr val="accent3">
                    <a:lumMod val="50000"/>
                  </a:schemeClr>
                </a:solidFill>
              </a:rPr>
              <a:t>đối</a:t>
            </a:r>
            <a:r>
              <a:rPr lang="en-US" sz="3000" b="1" dirty="0">
                <a:solidFill>
                  <a:schemeClr val="accent3">
                    <a:lumMod val="50000"/>
                  </a:schemeClr>
                </a:solidFill>
              </a:rPr>
              <a:t> </a:t>
            </a:r>
            <a:r>
              <a:rPr lang="en-US" sz="3000" b="1" dirty="0" err="1">
                <a:solidFill>
                  <a:schemeClr val="accent3">
                    <a:lumMod val="50000"/>
                  </a:schemeClr>
                </a:solidFill>
              </a:rPr>
              <a:t>với</a:t>
            </a:r>
            <a:r>
              <a:rPr lang="en-US" sz="3000" b="1" dirty="0">
                <a:solidFill>
                  <a:schemeClr val="accent3">
                    <a:lumMod val="50000"/>
                  </a:schemeClr>
                </a:solidFill>
              </a:rPr>
              <a:t> </a:t>
            </a:r>
            <a:r>
              <a:rPr lang="en-US" sz="3000" b="1" dirty="0" err="1">
                <a:solidFill>
                  <a:schemeClr val="accent3">
                    <a:lumMod val="50000"/>
                  </a:schemeClr>
                </a:solidFill>
              </a:rPr>
              <a:t>các</a:t>
            </a:r>
            <a:r>
              <a:rPr lang="en-US" sz="3000" b="1" dirty="0">
                <a:solidFill>
                  <a:schemeClr val="accent3">
                    <a:lumMod val="50000"/>
                  </a:schemeClr>
                </a:solidFill>
              </a:rPr>
              <a:t> </a:t>
            </a:r>
            <a:r>
              <a:rPr lang="en-US" sz="3000" b="1" dirty="0" err="1">
                <a:solidFill>
                  <a:schemeClr val="accent3">
                    <a:lumMod val="50000"/>
                  </a:schemeClr>
                </a:solidFill>
              </a:rPr>
              <a:t>cảm</a:t>
            </a:r>
            <a:r>
              <a:rPr lang="en-US" sz="3000" b="1" dirty="0">
                <a:solidFill>
                  <a:schemeClr val="accent3">
                    <a:lumMod val="50000"/>
                  </a:schemeClr>
                </a:solidFill>
              </a:rPr>
              <a:t> </a:t>
            </a:r>
            <a:r>
              <a:rPr lang="en-US" sz="3000" b="1" dirty="0" err="1">
                <a:solidFill>
                  <a:schemeClr val="accent3">
                    <a:lumMod val="50000"/>
                  </a:schemeClr>
                </a:solidFill>
              </a:rPr>
              <a:t>xúc</a:t>
            </a:r>
            <a:r>
              <a:rPr lang="en-US" sz="3000" b="1" dirty="0">
                <a:solidFill>
                  <a:schemeClr val="accent3">
                    <a:lumMod val="50000"/>
                  </a:schemeClr>
                </a:solidFill>
              </a:rPr>
              <a:t> </a:t>
            </a:r>
            <a:r>
              <a:rPr lang="en-US" sz="3000" b="1" dirty="0" err="1">
                <a:solidFill>
                  <a:schemeClr val="accent3">
                    <a:lumMod val="50000"/>
                  </a:schemeClr>
                </a:solidFill>
              </a:rPr>
              <a:t>khác</a:t>
            </a:r>
            <a:r>
              <a:rPr lang="en-US" sz="3000" b="1" dirty="0">
                <a:solidFill>
                  <a:schemeClr val="accent3">
                    <a:lumMod val="50000"/>
                  </a:schemeClr>
                </a:solidFill>
              </a:rPr>
              <a:t> </a:t>
            </a:r>
            <a:r>
              <a:rPr lang="en-US" sz="3000" b="1" dirty="0" err="1">
                <a:solidFill>
                  <a:schemeClr val="accent3">
                    <a:lumMod val="50000"/>
                  </a:schemeClr>
                </a:solidFill>
              </a:rPr>
              <a:t>nhau</a:t>
            </a:r>
            <a:endParaRPr lang="en-US" sz="3000" b="1" dirty="0">
              <a:solidFill>
                <a:schemeClr val="accent3">
                  <a:lumMod val="50000"/>
                </a:schemeClr>
              </a:solidFill>
            </a:endParaRPr>
          </a:p>
        </p:txBody>
      </p:sp>
    </p:spTree>
    <p:extLst>
      <p:ext uri="{BB962C8B-B14F-4D97-AF65-F5344CB8AC3E}">
        <p14:creationId xmlns:p14="http://schemas.microsoft.com/office/powerpoint/2010/main" val="3067387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17E9-2968-47F6-8BD7-735597047633}"/>
              </a:ext>
            </a:extLst>
          </p:cNvPr>
          <p:cNvSpPr>
            <a:spLocks noGrp="1"/>
          </p:cNvSpPr>
          <p:nvPr>
            <p:ph type="title"/>
          </p:nvPr>
        </p:nvSpPr>
        <p:spPr/>
        <p:txBody>
          <a:bodyPr>
            <a:normAutofit fontScale="90000"/>
          </a:bodyPr>
          <a:lstStyle/>
          <a:p>
            <a:r>
              <a:rPr lang="en-US" dirty="0" err="1">
                <a:latin typeface="Arial" panose="020B0604020202020204" pitchFamily="34" charset="0"/>
                <a:cs typeface="Arial" panose="020B0604020202020204" pitchFamily="34" charset="0"/>
              </a:rPr>
              <a:t>Giới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3D imaging</a:t>
            </a:r>
          </a:p>
        </p:txBody>
      </p:sp>
      <p:sp>
        <p:nvSpPr>
          <p:cNvPr id="3" name="Content Placeholder 2">
            <a:extLst>
              <a:ext uri="{FF2B5EF4-FFF2-40B4-BE49-F238E27FC236}">
                <a16:creationId xmlns:a16="http://schemas.microsoft.com/office/drawing/2014/main" id="{5942F3C1-0AA5-46E6-B26D-FCDA6E4B7970}"/>
              </a:ext>
            </a:extLst>
          </p:cNvPr>
          <p:cNvSpPr>
            <a:spLocks noGrp="1"/>
          </p:cNvSpPr>
          <p:nvPr>
            <p:ph idx="1"/>
          </p:nvPr>
        </p:nvSpPr>
        <p:spPr/>
        <p:txBody>
          <a:bodyPr>
            <a:normAutofit/>
          </a:bodyPr>
          <a:lstStyle/>
          <a:p>
            <a:pPr marL="457200" indent="-457200">
              <a:buFont typeface="+mj-lt"/>
              <a:buAutoNum type="arabicPeriod"/>
            </a:pPr>
            <a:r>
              <a:rPr lang="en-US" dirty="0" err="1">
                <a:latin typeface="Arial" panose="020B0604020202020204" pitchFamily="34" charset="0"/>
                <a:cs typeface="Arial" panose="020B0604020202020204" pitchFamily="34" charset="0"/>
              </a:rPr>
              <a:t>Medioni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quyết</a:t>
            </a:r>
            <a:r>
              <a:rPr lang="en-US" dirty="0">
                <a:latin typeface="Arial" panose="020B0604020202020204" pitchFamily="34" charset="0"/>
                <a:cs typeface="Arial" panose="020B0604020202020204" pitchFamily="34" charset="0"/>
              </a:rPr>
              <a:t> FRAD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một</a:t>
            </a:r>
            <a:r>
              <a:rPr lang="en-US" dirty="0">
                <a:latin typeface="Arial" panose="020B0604020202020204" pitchFamily="34" charset="0"/>
                <a:cs typeface="Arial" panose="020B0604020202020204" pitchFamily="34" charset="0"/>
              </a:rPr>
              <a:t> camera </a:t>
            </a:r>
            <a:r>
              <a:rPr lang="en-US" dirty="0" err="1">
                <a:latin typeface="Arial" panose="020B0604020202020204" pitchFamily="34" charset="0"/>
                <a:cs typeface="Arial" panose="020B0604020202020204" pitchFamily="34" charset="0"/>
              </a:rPr>
              <a:t>đơn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mặt</a:t>
            </a:r>
            <a:r>
              <a:rPr lang="en-US" dirty="0">
                <a:latin typeface="Arial" panose="020B0604020202020204" pitchFamily="34" charset="0"/>
                <a:cs typeface="Arial" panose="020B0604020202020204" pitchFamily="34" charset="0"/>
              </a:rPr>
              <a:t> 3D. </a:t>
            </a:r>
          </a:p>
          <a:p>
            <a:pPr lvl="1"/>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(ultra-high resolution) 3048 x 4560 pixel</a:t>
            </a:r>
          </a:p>
          <a:p>
            <a:pPr lvl="1"/>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mặt</a:t>
            </a:r>
            <a:r>
              <a:rPr lang="en-US" dirty="0">
                <a:latin typeface="Arial" panose="020B0604020202020204" pitchFamily="34" charset="0"/>
                <a:cs typeface="Arial" panose="020B0604020202020204" pitchFamily="34" charset="0"/>
              </a:rPr>
              <a:t> 3D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100 pixel eye-to-eye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hình</a:t>
            </a:r>
            <a:r>
              <a:rPr lang="en-US" dirty="0">
                <a:latin typeface="Arial" panose="020B0604020202020204" pitchFamily="34" charset="0"/>
                <a:cs typeface="Arial" panose="020B0604020202020204" pitchFamily="34" charset="0"/>
              </a:rPr>
              <a:t> dung (envisioned system). </a:t>
            </a:r>
          </a:p>
          <a:p>
            <a:pPr lvl="1"/>
            <a:r>
              <a:rPr lang="en-US" dirty="0" err="1">
                <a:latin typeface="Arial" panose="020B0604020202020204" pitchFamily="34" charset="0"/>
                <a:cs typeface="Arial" panose="020B0604020202020204" pitchFamily="34" charset="0"/>
              </a:rPr>
              <a:t>Tái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3D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9 m.</a:t>
            </a:r>
          </a:p>
        </p:txBody>
      </p:sp>
    </p:spTree>
    <p:extLst>
      <p:ext uri="{BB962C8B-B14F-4D97-AF65-F5344CB8AC3E}">
        <p14:creationId xmlns:p14="http://schemas.microsoft.com/office/powerpoint/2010/main" val="3380567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B60D17-CE08-40DE-8F8F-206A570F0176}"/>
              </a:ext>
            </a:extLst>
          </p:cNvPr>
          <p:cNvSpPr>
            <a:spLocks noGrp="1"/>
          </p:cNvSpPr>
          <p:nvPr>
            <p:ph type="title"/>
          </p:nvPr>
        </p:nvSpPr>
        <p:spPr>
          <a:xfrm>
            <a:off x="1295401" y="546034"/>
            <a:ext cx="9601196" cy="1303867"/>
          </a:xfrm>
        </p:spPr>
        <p:txBody>
          <a:bodyPr/>
          <a:lstStyle/>
          <a:p>
            <a:r>
              <a:rPr lang="en-US" dirty="0"/>
              <a:t>5.2/ 3D Imaging</a:t>
            </a:r>
          </a:p>
        </p:txBody>
      </p:sp>
      <p:sp>
        <p:nvSpPr>
          <p:cNvPr id="3" name="Chỗ dành sẵn cho Nội dung 2">
            <a:extLst>
              <a:ext uri="{FF2B5EF4-FFF2-40B4-BE49-F238E27FC236}">
                <a16:creationId xmlns:a16="http://schemas.microsoft.com/office/drawing/2014/main" id="{CCFA08C1-CC0B-4EC7-915C-2165B5436980}"/>
              </a:ext>
            </a:extLst>
          </p:cNvPr>
          <p:cNvSpPr>
            <a:spLocks noGrp="1"/>
          </p:cNvSpPr>
          <p:nvPr>
            <p:ph idx="1"/>
          </p:nvPr>
        </p:nvSpPr>
        <p:spPr>
          <a:xfrm>
            <a:off x="1295401" y="1849901"/>
            <a:ext cx="9601196" cy="3318936"/>
          </a:xfrm>
        </p:spPr>
        <p:txBody>
          <a:bodyPr/>
          <a:lstStyle/>
          <a:p>
            <a:r>
              <a:rPr lang="vi-VN" dirty="0" err="1"/>
              <a:t>Rara</a:t>
            </a:r>
            <a:r>
              <a:rPr lang="vi-VN" dirty="0"/>
              <a:t> </a:t>
            </a:r>
            <a:r>
              <a:rPr lang="vi-VN" dirty="0" err="1"/>
              <a:t>và</a:t>
            </a:r>
            <a:r>
              <a:rPr lang="vi-VN" dirty="0"/>
              <a:t> </a:t>
            </a:r>
            <a:r>
              <a:rPr lang="vi-VN" dirty="0" err="1"/>
              <a:t>cộng</a:t>
            </a:r>
            <a:r>
              <a:rPr lang="vi-VN" dirty="0"/>
              <a:t> </a:t>
            </a:r>
            <a:r>
              <a:rPr lang="vi-VN" dirty="0" err="1"/>
              <a:t>sự</a:t>
            </a:r>
            <a:r>
              <a:rPr lang="vi-VN" dirty="0"/>
              <a:t> đạt được thông tin </a:t>
            </a:r>
            <a:r>
              <a:rPr lang="vi-VN" dirty="0" err="1"/>
              <a:t>hình</a:t>
            </a:r>
            <a:r>
              <a:rPr lang="vi-VN" dirty="0"/>
              <a:t> </a:t>
            </a:r>
            <a:r>
              <a:rPr lang="vi-VN" dirty="0" err="1"/>
              <a:t>dạng</a:t>
            </a:r>
            <a:r>
              <a:rPr lang="vi-VN" dirty="0"/>
              <a:t> khuôn </a:t>
            </a:r>
            <a:r>
              <a:rPr lang="vi-VN" dirty="0" err="1"/>
              <a:t>mặt</a:t>
            </a:r>
            <a:r>
              <a:rPr lang="vi-VN" dirty="0"/>
              <a:t> 3D ở </a:t>
            </a:r>
            <a:r>
              <a:rPr lang="vi-VN" dirty="0" err="1"/>
              <a:t>khoảng</a:t>
            </a:r>
            <a:r>
              <a:rPr lang="vi-VN" dirty="0"/>
              <a:t> </a:t>
            </a:r>
            <a:r>
              <a:rPr lang="vi-VN" dirty="0" err="1"/>
              <a:t>cách</a:t>
            </a:r>
            <a:r>
              <a:rPr lang="vi-VN" dirty="0"/>
              <a:t> lên </a:t>
            </a:r>
            <a:r>
              <a:rPr lang="vi-VN" dirty="0" err="1"/>
              <a:t>tới</a:t>
            </a:r>
            <a:r>
              <a:rPr lang="vi-VN" dirty="0"/>
              <a:t> 33 m </a:t>
            </a:r>
            <a:r>
              <a:rPr lang="vi-VN" dirty="0" err="1"/>
              <a:t>bằng</a:t>
            </a:r>
            <a:r>
              <a:rPr lang="vi-VN" dirty="0"/>
              <a:t> </a:t>
            </a:r>
            <a:r>
              <a:rPr lang="vi-VN" dirty="0" err="1"/>
              <a:t>cặp</a:t>
            </a:r>
            <a:r>
              <a:rPr lang="vi-VN" dirty="0"/>
              <a:t> </a:t>
            </a:r>
            <a:r>
              <a:rPr lang="vi-VN" dirty="0" err="1"/>
              <a:t>stereo</a:t>
            </a:r>
            <a:r>
              <a:rPr lang="vi-VN" dirty="0"/>
              <a:t> </a:t>
            </a:r>
            <a:r>
              <a:rPr lang="vi-VN" dirty="0" err="1"/>
              <a:t>camera</a:t>
            </a:r>
            <a:endParaRPr lang="en-US" dirty="0"/>
          </a:p>
        </p:txBody>
      </p:sp>
      <p:pic>
        <p:nvPicPr>
          <p:cNvPr id="6" name="Hình ảnh 5" descr="Ảnh có chứa bầu trời, trong nhà, bản đồ&#10;&#10;Mô tả được tạo tự động">
            <a:extLst>
              <a:ext uri="{FF2B5EF4-FFF2-40B4-BE49-F238E27FC236}">
                <a16:creationId xmlns:a16="http://schemas.microsoft.com/office/drawing/2014/main" id="{898CBECD-5DA8-4322-B098-4FEC91A913BE}"/>
              </a:ext>
            </a:extLst>
          </p:cNvPr>
          <p:cNvPicPr>
            <a:picLocks noChangeAspect="1"/>
          </p:cNvPicPr>
          <p:nvPr/>
        </p:nvPicPr>
        <p:blipFill>
          <a:blip r:embed="rId2"/>
          <a:stretch>
            <a:fillRect/>
          </a:stretch>
        </p:blipFill>
        <p:spPr>
          <a:xfrm>
            <a:off x="2562599" y="2813059"/>
            <a:ext cx="7066802" cy="3067236"/>
          </a:xfrm>
          <a:prstGeom prst="rect">
            <a:avLst/>
          </a:prstGeom>
        </p:spPr>
      </p:pic>
    </p:spTree>
    <p:extLst>
      <p:ext uri="{BB962C8B-B14F-4D97-AF65-F5344CB8AC3E}">
        <p14:creationId xmlns:p14="http://schemas.microsoft.com/office/powerpoint/2010/main" val="3826493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DB5B-8062-4094-B717-3E625A08C6C9}"/>
              </a:ext>
            </a:extLst>
          </p:cNvPr>
          <p:cNvSpPr>
            <a:spLocks noGrp="1"/>
          </p:cNvSpPr>
          <p:nvPr>
            <p:ph type="title"/>
          </p:nvPr>
        </p:nvSpPr>
        <p:spPr/>
        <p:txBody>
          <a:bodyPr>
            <a:normAutofit fontScale="90000"/>
          </a:bodyPr>
          <a:lstStyle/>
          <a:p>
            <a:r>
              <a:rPr lang="en-US" dirty="0" err="1">
                <a:latin typeface="Arial" panose="020B0604020202020204" pitchFamily="34" charset="0"/>
                <a:cs typeface="Arial" panose="020B0604020202020204" pitchFamily="34" charset="0"/>
              </a:rPr>
              <a:t>Giới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3D imaging</a:t>
            </a:r>
            <a:endParaRPr lang="en-US" dirty="0"/>
          </a:p>
        </p:txBody>
      </p:sp>
      <p:sp>
        <p:nvSpPr>
          <p:cNvPr id="3" name="Content Placeholder 2">
            <a:extLst>
              <a:ext uri="{FF2B5EF4-FFF2-40B4-BE49-F238E27FC236}">
                <a16:creationId xmlns:a16="http://schemas.microsoft.com/office/drawing/2014/main" id="{18E43F54-650C-4928-98A2-8E610D37A29D}"/>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2. </a:t>
            </a:r>
            <a:r>
              <a:rPr lang="en-US" dirty="0" err="1">
                <a:latin typeface="Arial" panose="020B0604020202020204" pitchFamily="34" charset="0"/>
                <a:cs typeface="Arial" panose="020B0604020202020204" pitchFamily="34" charset="0"/>
              </a:rPr>
              <a:t>Rara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vê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mặt</a:t>
            </a:r>
            <a:r>
              <a:rPr lang="en-US" dirty="0">
                <a:latin typeface="Arial" panose="020B0604020202020204" pitchFamily="34" charset="0"/>
                <a:cs typeface="Arial" panose="020B0604020202020204" pitchFamily="34" charset="0"/>
              </a:rPr>
              <a:t> 3D ở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tới</a:t>
            </a:r>
            <a:r>
              <a:rPr lang="en-US" dirty="0">
                <a:latin typeface="Arial" panose="020B0604020202020204" pitchFamily="34" charset="0"/>
                <a:cs typeface="Arial" panose="020B0604020202020204" pitchFamily="34" charset="0"/>
              </a:rPr>
              <a:t> 33 m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cặp</a:t>
            </a:r>
            <a:r>
              <a:rPr lang="en-US" dirty="0">
                <a:latin typeface="Arial" panose="020B0604020202020204" pitchFamily="34" charset="0"/>
                <a:cs typeface="Arial" panose="020B0604020202020204" pitchFamily="34" charset="0"/>
              </a:rPr>
              <a:t> stereo camera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1,76 m.</a:t>
            </a:r>
          </a:p>
          <a:p>
            <a:pPr lvl="1"/>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Active Appearance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dặc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mặt</a:t>
            </a:r>
            <a:r>
              <a:rPr lang="en-US" dirty="0">
                <a:latin typeface="Arial" panose="020B0604020202020204" pitchFamily="34" charset="0"/>
                <a:cs typeface="Arial" panose="020B0604020202020204" pitchFamily="34" charset="0"/>
              </a:rPr>
              <a:t> (facial landmark)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góc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triangulation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ra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dặc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trưng</a:t>
            </a:r>
            <a:r>
              <a:rPr lang="en-US" dirty="0">
                <a:latin typeface="Arial" panose="020B0604020202020204" pitchFamily="34" charset="0"/>
                <a:cs typeface="Arial" panose="020B0604020202020204" pitchFamily="34" charset="0"/>
              </a:rPr>
              <a:t> 3D (3D landmark positions).</a:t>
            </a:r>
          </a:p>
          <a:p>
            <a:pPr lvl="1"/>
            <a:r>
              <a:rPr lang="en-US" dirty="0" err="1">
                <a:latin typeface="Arial" panose="020B0604020202020204" pitchFamily="34" charset="0"/>
                <a:cs typeface="Arial" panose="020B0604020202020204" pitchFamily="34" charset="0"/>
              </a:rPr>
              <a:t>Tỷ</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dạng</a:t>
            </a:r>
            <a:r>
              <a:rPr lang="en-US" dirty="0">
                <a:latin typeface="Arial" panose="020B0604020202020204" pitchFamily="34" charset="0"/>
                <a:cs typeface="Arial" panose="020B0604020202020204" pitchFamily="34" charset="0"/>
              </a:rPr>
              <a:t> 100% ở 15 m, </a:t>
            </a:r>
            <a:r>
              <a:rPr lang="en-US" dirty="0" err="1">
                <a:latin typeface="Arial" panose="020B0604020202020204" pitchFamily="34" charset="0"/>
                <a:cs typeface="Arial" panose="020B0604020202020204" pitchFamily="34" charset="0"/>
              </a:rPr>
              <a:t>mặc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là 30 </a:t>
            </a:r>
            <a:r>
              <a:rPr lang="en-US" dirty="0" err="1">
                <a:latin typeface="Arial" panose="020B0604020202020204" pitchFamily="34" charset="0"/>
                <a:cs typeface="Arial" panose="020B0604020202020204" pitchFamily="34" charset="0"/>
              </a:rPr>
              <a:t>đối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 có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soát</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12550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F23A-6B7B-49C3-B21A-DF068B1BACAD}"/>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FRAD </a:t>
            </a:r>
            <a:r>
              <a:rPr lang="en-US" dirty="0" err="1">
                <a:latin typeface="Arial" panose="020B0604020202020204" pitchFamily="34" charset="0"/>
                <a:cs typeface="Arial" panose="020B0604020202020204" pitchFamily="34" charset="0"/>
              </a:rPr>
              <a:t>th</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̣c </a:t>
            </a:r>
            <a:r>
              <a:rPr lang="en-US" dirty="0" err="1">
                <a:latin typeface="Arial" panose="020B0604020202020204" pitchFamily="34" charset="0"/>
                <a:cs typeface="Arial" panose="020B0604020202020204" pitchFamily="34" charset="0"/>
              </a:rPr>
              <a:t>tê</a:t>
            </a:r>
            <a:r>
              <a:rPr lang="en-US" dirty="0">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5A71218B-ADAB-4DA8-940E-92584D44DFB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57002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1A13B11-AD4E-4571-A3B5-DBA09A3B24B0}"/>
              </a:ext>
            </a:extLst>
          </p:cNvPr>
          <p:cNvSpPr>
            <a:spLocks noGrp="1"/>
          </p:cNvSpPr>
          <p:nvPr>
            <p:ph type="title"/>
          </p:nvPr>
        </p:nvSpPr>
        <p:spPr/>
        <p:txBody>
          <a:bodyPr/>
          <a:lstStyle/>
          <a:p>
            <a:r>
              <a:rPr lang="en-US" dirty="0"/>
              <a:t>	Active-Vision Systems</a:t>
            </a:r>
          </a:p>
        </p:txBody>
      </p:sp>
      <p:sp>
        <p:nvSpPr>
          <p:cNvPr id="3" name="Chỗ dành sẵn cho Nội dung 2">
            <a:extLst>
              <a:ext uri="{FF2B5EF4-FFF2-40B4-BE49-F238E27FC236}">
                <a16:creationId xmlns:a16="http://schemas.microsoft.com/office/drawing/2014/main" id="{131A5B62-B00A-4957-9BB9-DAC69021E4E9}"/>
              </a:ext>
            </a:extLst>
          </p:cNvPr>
          <p:cNvSpPr>
            <a:spLocks noGrp="1"/>
          </p:cNvSpPr>
          <p:nvPr>
            <p:ph idx="1"/>
          </p:nvPr>
        </p:nvSpPr>
        <p:spPr/>
        <p:txBody>
          <a:bodyPr/>
          <a:lstStyle/>
          <a:p>
            <a:r>
              <a:rPr lang="en-US" dirty="0"/>
              <a:t>H</a:t>
            </a:r>
            <a:r>
              <a:rPr lang="vi-VN" dirty="0"/>
              <a:t>ệ thống </a:t>
            </a:r>
            <a:r>
              <a:rPr lang="en-US" dirty="0" err="1"/>
              <a:t>đa</a:t>
            </a:r>
            <a:r>
              <a:rPr lang="vi-VN" dirty="0"/>
              <a:t> </a:t>
            </a:r>
            <a:r>
              <a:rPr lang="vi-VN" dirty="0" err="1"/>
              <a:t>camera</a:t>
            </a:r>
            <a:r>
              <a:rPr lang="vi-VN" dirty="0"/>
              <a:t> với một hay nhiều </a:t>
            </a:r>
            <a:r>
              <a:rPr lang="vi-VN" dirty="0" err="1"/>
              <a:t>camera</a:t>
            </a:r>
            <a:r>
              <a:rPr lang="vi-VN" dirty="0"/>
              <a:t> với phạm vi rộng (WFOV) với độ phân giải thấp để quan sát và xác định đối tượng và một hay nhiều </a:t>
            </a:r>
            <a:r>
              <a:rPr lang="vi-VN" dirty="0" err="1"/>
              <a:t>camera</a:t>
            </a:r>
            <a:r>
              <a:rPr lang="vi-VN" dirty="0"/>
              <a:t> với phạm vi hẹp (NFOV) có độ phân giải cao để bắt được hình ảnh mặt</a:t>
            </a:r>
            <a:endParaRPr lang="en-US" dirty="0"/>
          </a:p>
          <a:p>
            <a:r>
              <a:rPr lang="vi-VN" dirty="0"/>
              <a:t>Có rất nhiều cách có thể áp dụng phương pháp này. Ta có thể dùng một </a:t>
            </a:r>
            <a:r>
              <a:rPr lang="vi-VN" dirty="0" err="1"/>
              <a:t>camera</a:t>
            </a:r>
            <a:r>
              <a:rPr lang="vi-VN" dirty="0"/>
              <a:t> duy nhất có thể chuyển đổi giữa WFOW và NFOV, hay một NFOV </a:t>
            </a:r>
            <a:r>
              <a:rPr lang="vi-VN" dirty="0" err="1"/>
              <a:t>camera</a:t>
            </a:r>
            <a:r>
              <a:rPr lang="vi-VN" dirty="0"/>
              <a:t> có thể quan sát một khu vực rộng.</a:t>
            </a:r>
            <a:endParaRPr lang="en-US" dirty="0"/>
          </a:p>
          <a:p>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có </a:t>
            </a:r>
            <a:r>
              <a:rPr lang="en-US" dirty="0" err="1">
                <a:latin typeface="Times New Roman" panose="02020603050405020304" pitchFamily="18" charset="0"/>
                <a:cs typeface="Times New Roman" panose="02020603050405020304" pitchFamily="18" charset="0"/>
              </a:rPr>
              <a:t>nhiều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t</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bô</a:t>
            </a:r>
            <a:r>
              <a:rPr lang="en-US" dirty="0">
                <a:latin typeface="Times New Roman" panose="02020603050405020304" pitchFamily="18" charset="0"/>
                <a:cs typeface="Times New Roman" panose="02020603050405020304" pitchFamily="18" charset="0"/>
              </a:rPr>
              <a:t>́ NFOV camera</a:t>
            </a:r>
          </a:p>
        </p:txBody>
      </p:sp>
      <p:pic>
        <p:nvPicPr>
          <p:cNvPr id="5" name="Hình ảnh 4" descr="Ảnh có chứa ảnh chụp màn hình&#10;&#10;Mô tả được tạo tự động">
            <a:extLst>
              <a:ext uri="{FF2B5EF4-FFF2-40B4-BE49-F238E27FC236}">
                <a16:creationId xmlns:a16="http://schemas.microsoft.com/office/drawing/2014/main" id="{691EB601-426D-4E2E-9603-1AE40CF8627C}"/>
              </a:ext>
            </a:extLst>
          </p:cNvPr>
          <p:cNvPicPr>
            <a:picLocks noChangeAspect="1"/>
          </p:cNvPicPr>
          <p:nvPr/>
        </p:nvPicPr>
        <p:blipFill>
          <a:blip r:embed="rId2"/>
          <a:stretch>
            <a:fillRect/>
          </a:stretch>
        </p:blipFill>
        <p:spPr>
          <a:xfrm>
            <a:off x="478302" y="478302"/>
            <a:ext cx="11183815" cy="5866227"/>
          </a:xfrm>
          <a:prstGeom prst="rect">
            <a:avLst/>
          </a:prstGeom>
        </p:spPr>
      </p:pic>
      <p:sp>
        <p:nvSpPr>
          <p:cNvPr id="4" name="TextBox 3">
            <a:extLst>
              <a:ext uri="{FF2B5EF4-FFF2-40B4-BE49-F238E27FC236}">
                <a16:creationId xmlns:a16="http://schemas.microsoft.com/office/drawing/2014/main" id="{9B38AB8D-2CEC-47FD-A8DD-21A4DAA8304C}"/>
              </a:ext>
            </a:extLst>
          </p:cNvPr>
          <p:cNvSpPr txBox="1"/>
          <p:nvPr/>
        </p:nvSpPr>
        <p:spPr>
          <a:xfrm>
            <a:off x="890337" y="5751095"/>
            <a:ext cx="5028941" cy="553998"/>
          </a:xfrm>
          <a:prstGeom prst="rect">
            <a:avLst/>
          </a:prstGeom>
          <a:noFill/>
        </p:spPr>
        <p:txBody>
          <a:bodyPr wrap="none" rtlCol="0">
            <a:spAutoFit/>
          </a:bodyPr>
          <a:lstStyle/>
          <a:p>
            <a:r>
              <a:rPr lang="en-US" sz="3000" b="1" dirty="0">
                <a:solidFill>
                  <a:srgbClr val="FF0000"/>
                </a:solidFill>
              </a:rPr>
              <a:t>Biometric </a:t>
            </a:r>
            <a:r>
              <a:rPr lang="en-US" sz="3000" b="1" dirty="0" err="1">
                <a:solidFill>
                  <a:srgbClr val="FF0000"/>
                </a:solidFill>
              </a:rPr>
              <a:t>Surveilance</a:t>
            </a:r>
            <a:r>
              <a:rPr lang="en-US" sz="3000" b="1" dirty="0">
                <a:solidFill>
                  <a:srgbClr val="FF0000"/>
                </a:solidFill>
              </a:rPr>
              <a:t> System</a:t>
            </a:r>
          </a:p>
        </p:txBody>
      </p:sp>
    </p:spTree>
    <p:extLst>
      <p:ext uri="{BB962C8B-B14F-4D97-AF65-F5344CB8AC3E}">
        <p14:creationId xmlns:p14="http://schemas.microsoft.com/office/powerpoint/2010/main" val="9682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9B4A-B22C-4785-9D1A-609834F7BB2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918CA6-07B4-4AC8-90E1-4C95F80017D4}"/>
              </a:ext>
            </a:extLst>
          </p:cNvPr>
          <p:cNvPicPr>
            <a:picLocks noGrp="1" noChangeAspect="1"/>
          </p:cNvPicPr>
          <p:nvPr>
            <p:ph idx="1"/>
          </p:nvPr>
        </p:nvPicPr>
        <p:blipFill>
          <a:blip r:embed="rId2"/>
          <a:stretch>
            <a:fillRect/>
          </a:stretch>
        </p:blipFill>
        <p:spPr>
          <a:xfrm>
            <a:off x="1190797" y="1128890"/>
            <a:ext cx="9705801" cy="4301783"/>
          </a:xfrm>
        </p:spPr>
      </p:pic>
      <p:sp>
        <p:nvSpPr>
          <p:cNvPr id="6" name="TextBox 5">
            <a:extLst>
              <a:ext uri="{FF2B5EF4-FFF2-40B4-BE49-F238E27FC236}">
                <a16:creationId xmlns:a16="http://schemas.microsoft.com/office/drawing/2014/main" id="{68C0DF9B-43BB-4E27-AFB4-CB78CD7F5F78}"/>
              </a:ext>
            </a:extLst>
          </p:cNvPr>
          <p:cNvSpPr txBox="1"/>
          <p:nvPr/>
        </p:nvSpPr>
        <p:spPr>
          <a:xfrm>
            <a:off x="1684421" y="5729110"/>
            <a:ext cx="9361858" cy="553998"/>
          </a:xfrm>
          <a:prstGeom prst="rect">
            <a:avLst/>
          </a:prstGeom>
          <a:noFill/>
        </p:spPr>
        <p:txBody>
          <a:bodyPr wrap="none" rtlCol="0">
            <a:spAutoFit/>
          </a:bodyPr>
          <a:lstStyle/>
          <a:p>
            <a:r>
              <a:rPr lang="en-US" sz="3000" b="1" dirty="0" err="1">
                <a:solidFill>
                  <a:srgbClr val="FF0000"/>
                </a:solidFill>
              </a:rPr>
              <a:t>Các</a:t>
            </a:r>
            <a:r>
              <a:rPr lang="en-US" sz="3000" b="1" dirty="0">
                <a:solidFill>
                  <a:srgbClr val="FF0000"/>
                </a:solidFill>
              </a:rPr>
              <a:t> </a:t>
            </a:r>
            <a:r>
              <a:rPr lang="en-US" sz="3000" b="1" dirty="0" err="1">
                <a:solidFill>
                  <a:srgbClr val="FF0000"/>
                </a:solidFill>
              </a:rPr>
              <a:t>thông</a:t>
            </a:r>
            <a:r>
              <a:rPr lang="en-US" sz="3000" b="1" dirty="0">
                <a:solidFill>
                  <a:srgbClr val="FF0000"/>
                </a:solidFill>
              </a:rPr>
              <a:t> </a:t>
            </a:r>
            <a:r>
              <a:rPr lang="en-US" sz="3000" b="1" dirty="0" err="1">
                <a:solidFill>
                  <a:srgbClr val="FF0000"/>
                </a:solidFill>
              </a:rPr>
              <a:t>số</a:t>
            </a:r>
            <a:r>
              <a:rPr lang="en-US" sz="3000" b="1" dirty="0">
                <a:solidFill>
                  <a:srgbClr val="FF0000"/>
                </a:solidFill>
              </a:rPr>
              <a:t> </a:t>
            </a:r>
            <a:r>
              <a:rPr lang="en-US" sz="3000" b="1" dirty="0" err="1">
                <a:solidFill>
                  <a:srgbClr val="FF0000"/>
                </a:solidFill>
              </a:rPr>
              <a:t>để</a:t>
            </a:r>
            <a:r>
              <a:rPr lang="en-US" sz="3000" b="1" dirty="0">
                <a:solidFill>
                  <a:srgbClr val="FF0000"/>
                </a:solidFill>
              </a:rPr>
              <a:t> </a:t>
            </a:r>
            <a:r>
              <a:rPr lang="en-US" sz="3000" b="1" dirty="0" err="1">
                <a:solidFill>
                  <a:srgbClr val="FF0000"/>
                </a:solidFill>
              </a:rPr>
              <a:t>chọn</a:t>
            </a:r>
            <a:r>
              <a:rPr lang="en-US" sz="3000" b="1" dirty="0">
                <a:solidFill>
                  <a:srgbClr val="FF0000"/>
                </a:solidFill>
              </a:rPr>
              <a:t> </a:t>
            </a:r>
            <a:r>
              <a:rPr lang="en-US" sz="3000" b="1" dirty="0" err="1">
                <a:solidFill>
                  <a:srgbClr val="FF0000"/>
                </a:solidFill>
              </a:rPr>
              <a:t>lựa</a:t>
            </a:r>
            <a:r>
              <a:rPr lang="en-US" sz="3000" b="1" dirty="0">
                <a:solidFill>
                  <a:srgbClr val="FF0000"/>
                </a:solidFill>
              </a:rPr>
              <a:t> </a:t>
            </a:r>
            <a:r>
              <a:rPr lang="en-US" sz="3000" b="1" dirty="0" err="1">
                <a:solidFill>
                  <a:srgbClr val="FF0000"/>
                </a:solidFill>
              </a:rPr>
              <a:t>đối</a:t>
            </a:r>
            <a:r>
              <a:rPr lang="en-US" sz="3000" b="1" dirty="0">
                <a:solidFill>
                  <a:srgbClr val="FF0000"/>
                </a:solidFill>
              </a:rPr>
              <a:t> t</a:t>
            </a:r>
            <a:r>
              <a:rPr lang="vi-VN" sz="3000" b="1" dirty="0">
                <a:solidFill>
                  <a:srgbClr val="FF0000"/>
                </a:solidFill>
              </a:rPr>
              <a:t>ư</a:t>
            </a:r>
            <a:r>
              <a:rPr lang="en-US" sz="3000" b="1" dirty="0" err="1">
                <a:solidFill>
                  <a:srgbClr val="FF0000"/>
                </a:solidFill>
              </a:rPr>
              <a:t>ợng</a:t>
            </a:r>
            <a:r>
              <a:rPr lang="en-US" sz="3000" b="1" dirty="0">
                <a:solidFill>
                  <a:srgbClr val="FF0000"/>
                </a:solidFill>
              </a:rPr>
              <a:t> (Target Scheduler)</a:t>
            </a:r>
          </a:p>
        </p:txBody>
      </p:sp>
    </p:spTree>
    <p:extLst>
      <p:ext uri="{BB962C8B-B14F-4D97-AF65-F5344CB8AC3E}">
        <p14:creationId xmlns:p14="http://schemas.microsoft.com/office/powerpoint/2010/main" val="3484038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CBB6-BC4F-4775-BC07-F87EA54370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1FEB29F-583D-4BC3-84E4-EDBF471D95C2}"/>
              </a:ext>
            </a:extLst>
          </p:cNvPr>
          <p:cNvPicPr>
            <a:picLocks noGrp="1" noChangeAspect="1"/>
          </p:cNvPicPr>
          <p:nvPr>
            <p:ph idx="1"/>
          </p:nvPr>
        </p:nvPicPr>
        <p:blipFill>
          <a:blip r:embed="rId2"/>
          <a:stretch>
            <a:fillRect/>
          </a:stretch>
        </p:blipFill>
        <p:spPr>
          <a:xfrm>
            <a:off x="3281805" y="982132"/>
            <a:ext cx="5024600" cy="4255912"/>
          </a:xfrm>
        </p:spPr>
      </p:pic>
      <p:sp>
        <p:nvSpPr>
          <p:cNvPr id="6" name="TextBox 5">
            <a:extLst>
              <a:ext uri="{FF2B5EF4-FFF2-40B4-BE49-F238E27FC236}">
                <a16:creationId xmlns:a16="http://schemas.microsoft.com/office/drawing/2014/main" id="{5D145733-983F-44DC-A718-8480AB2EB5A2}"/>
              </a:ext>
            </a:extLst>
          </p:cNvPr>
          <p:cNvSpPr txBox="1"/>
          <p:nvPr/>
        </p:nvSpPr>
        <p:spPr>
          <a:xfrm>
            <a:off x="3629089" y="5683362"/>
            <a:ext cx="4330032" cy="630942"/>
          </a:xfrm>
          <a:prstGeom prst="rect">
            <a:avLst/>
          </a:prstGeom>
          <a:noFill/>
        </p:spPr>
        <p:txBody>
          <a:bodyPr wrap="none" rtlCol="0">
            <a:spAutoFit/>
          </a:bodyPr>
          <a:lstStyle/>
          <a:p>
            <a:r>
              <a:rPr lang="en-US" sz="3500" b="1" dirty="0">
                <a:solidFill>
                  <a:srgbClr val="FF0000"/>
                </a:solidFill>
              </a:rPr>
              <a:t>AAM Face Alignment</a:t>
            </a:r>
          </a:p>
        </p:txBody>
      </p:sp>
    </p:spTree>
    <p:extLst>
      <p:ext uri="{BB962C8B-B14F-4D97-AF65-F5344CB8AC3E}">
        <p14:creationId xmlns:p14="http://schemas.microsoft.com/office/powerpoint/2010/main" val="1715128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9FC1D-589A-450F-BEE1-56193D6CBBA3}"/>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39A3D87-E456-4310-A9A1-C8411335F155}"/>
              </a:ext>
            </a:extLst>
          </p:cNvPr>
          <p:cNvPicPr>
            <a:picLocks noGrp="1" noChangeAspect="1"/>
          </p:cNvPicPr>
          <p:nvPr>
            <p:ph idx="1"/>
          </p:nvPr>
        </p:nvPicPr>
        <p:blipFill>
          <a:blip r:embed="rId2"/>
          <a:stretch>
            <a:fillRect/>
          </a:stretch>
        </p:blipFill>
        <p:spPr>
          <a:xfrm>
            <a:off x="723197" y="1924805"/>
            <a:ext cx="10745605" cy="2882694"/>
          </a:xfrm>
        </p:spPr>
      </p:pic>
      <p:sp>
        <p:nvSpPr>
          <p:cNvPr id="7" name="TextBox 6">
            <a:extLst>
              <a:ext uri="{FF2B5EF4-FFF2-40B4-BE49-F238E27FC236}">
                <a16:creationId xmlns:a16="http://schemas.microsoft.com/office/drawing/2014/main" id="{9B8E12B9-C562-4DB2-8632-49249071FABE}"/>
              </a:ext>
            </a:extLst>
          </p:cNvPr>
          <p:cNvSpPr txBox="1"/>
          <p:nvPr/>
        </p:nvSpPr>
        <p:spPr>
          <a:xfrm>
            <a:off x="2370319" y="5434701"/>
            <a:ext cx="8052204" cy="630942"/>
          </a:xfrm>
          <a:prstGeom prst="rect">
            <a:avLst/>
          </a:prstGeom>
          <a:noFill/>
        </p:spPr>
        <p:txBody>
          <a:bodyPr wrap="none" rtlCol="0">
            <a:spAutoFit/>
          </a:bodyPr>
          <a:lstStyle/>
          <a:p>
            <a:r>
              <a:rPr lang="en-US" sz="3500" b="1" dirty="0" err="1">
                <a:solidFill>
                  <a:srgbClr val="FF0000"/>
                </a:solidFill>
              </a:rPr>
              <a:t>Quy</a:t>
            </a:r>
            <a:r>
              <a:rPr lang="en-US" sz="3500" b="1" dirty="0">
                <a:solidFill>
                  <a:srgbClr val="FF0000"/>
                </a:solidFill>
              </a:rPr>
              <a:t> </a:t>
            </a:r>
            <a:r>
              <a:rPr lang="en-US" sz="3500" b="1" dirty="0" err="1">
                <a:solidFill>
                  <a:srgbClr val="FF0000"/>
                </a:solidFill>
              </a:rPr>
              <a:t>trình</a:t>
            </a:r>
            <a:r>
              <a:rPr lang="en-US" sz="3500" b="1" dirty="0">
                <a:solidFill>
                  <a:srgbClr val="FF0000"/>
                </a:solidFill>
              </a:rPr>
              <a:t> </a:t>
            </a:r>
            <a:r>
              <a:rPr lang="en-US" sz="3500" b="1" dirty="0" err="1">
                <a:solidFill>
                  <a:srgbClr val="FF0000"/>
                </a:solidFill>
              </a:rPr>
              <a:t>cải</a:t>
            </a:r>
            <a:r>
              <a:rPr lang="en-US" sz="3500" b="1" dirty="0">
                <a:solidFill>
                  <a:srgbClr val="FF0000"/>
                </a:solidFill>
              </a:rPr>
              <a:t> </a:t>
            </a:r>
            <a:r>
              <a:rPr lang="en-US" sz="3500" b="1" dirty="0" err="1">
                <a:solidFill>
                  <a:srgbClr val="FF0000"/>
                </a:solidFill>
              </a:rPr>
              <a:t>thiện</a:t>
            </a:r>
            <a:r>
              <a:rPr lang="en-US" sz="3500" b="1" dirty="0">
                <a:solidFill>
                  <a:srgbClr val="FF0000"/>
                </a:solidFill>
              </a:rPr>
              <a:t> AAM (Auto labelling)</a:t>
            </a:r>
          </a:p>
        </p:txBody>
      </p:sp>
    </p:spTree>
    <p:extLst>
      <p:ext uri="{BB962C8B-B14F-4D97-AF65-F5344CB8AC3E}">
        <p14:creationId xmlns:p14="http://schemas.microsoft.com/office/powerpoint/2010/main" val="3108525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FE8E-9307-4FA4-B8C6-8EC82FFC659D}"/>
              </a:ext>
            </a:extLst>
          </p:cNvPr>
          <p:cNvSpPr>
            <a:spLocks noGrp="1"/>
          </p:cNvSpPr>
          <p:nvPr>
            <p:ph type="title"/>
          </p:nvPr>
        </p:nvSpPr>
        <p:spPr/>
        <p:txBody>
          <a:bodyPr/>
          <a:lstStyle/>
          <a:p>
            <a:r>
              <a:rPr lang="en-US" dirty="0"/>
              <a:t>Multi-resolution AAM</a:t>
            </a:r>
          </a:p>
        </p:txBody>
      </p:sp>
      <p:sp>
        <p:nvSpPr>
          <p:cNvPr id="3" name="Content Placeholder 2">
            <a:extLst>
              <a:ext uri="{FF2B5EF4-FFF2-40B4-BE49-F238E27FC236}">
                <a16:creationId xmlns:a16="http://schemas.microsoft.com/office/drawing/2014/main" id="{A88F709A-1EC9-40E2-A6F5-AD7C1BD6822A}"/>
              </a:ext>
            </a:extLst>
          </p:cNvPr>
          <p:cNvSpPr>
            <a:spLocks noGrp="1"/>
          </p:cNvSpPr>
          <p:nvPr>
            <p:ph idx="1"/>
          </p:nvPr>
        </p:nvSpPr>
        <p:spPr/>
        <p:txBody>
          <a:bodyPr>
            <a:normAutofit/>
          </a:bodyPr>
          <a:lstStyle/>
          <a:p>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AAM </a:t>
            </a:r>
            <a:r>
              <a:rPr lang="en-US" sz="2800" dirty="0" err="1">
                <a:latin typeface="Times New Roman" panose="02020603050405020304" pitchFamily="18" charset="0"/>
                <a:cs typeface="Times New Roman" panose="02020603050405020304" pitchFamily="18" charset="0"/>
              </a:rPr>
              <a:t>th</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ờng</a:t>
            </a:r>
            <a:r>
              <a:rPr lang="en-US" sz="2800" dirty="0">
                <a:latin typeface="Times New Roman" panose="02020603050405020304" pitchFamily="18" charset="0"/>
                <a:cs typeface="Times New Roman" panose="02020603050405020304" pitchFamily="18" charset="0"/>
              </a:rPr>
              <a:t> đ</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ợc</a:t>
            </a:r>
            <a:r>
              <a:rPr lang="en-US" sz="2800" dirty="0">
                <a:latin typeface="Times New Roman" panose="02020603050405020304" pitchFamily="18" charset="0"/>
                <a:cs typeface="Times New Roman" panose="02020603050405020304" pitchFamily="18" charset="0"/>
              </a:rPr>
              <a:t> trained </a:t>
            </a:r>
            <a:r>
              <a:rPr lang="en-US" sz="2800" dirty="0" err="1">
                <a:latin typeface="Times New Roman" panose="02020603050405020304" pitchFamily="18" charset="0"/>
                <a:cs typeface="Times New Roman" panose="02020603050405020304" pitchFamily="18" charset="0"/>
              </a:rPr>
              <a:t>bởi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full-resolution</a:t>
            </a:r>
          </a:p>
          <a:p>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gây</a:t>
            </a:r>
            <a:r>
              <a:rPr lang="en-US" sz="2800" dirty="0">
                <a:latin typeface="Times New Roman" panose="02020603050405020304" pitchFamily="18" charset="0"/>
                <a:cs typeface="Times New Roman" panose="02020603050405020304" pitchFamily="18" charset="0"/>
              </a:rPr>
              <a:t> ra high-resolution AAM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component </a:t>
            </a:r>
            <a:r>
              <a:rPr lang="en-US" sz="2800" dirty="0" err="1">
                <a:latin typeface="Times New Roman" panose="02020603050405020304" pitchFamily="18" charset="0"/>
                <a:cs typeface="Times New Roman" panose="02020603050405020304" pitchFamily="18" charset="0"/>
              </a:rPr>
              <a:t>mà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mặt</a:t>
            </a:r>
            <a:r>
              <a:rPr lang="en-US" sz="2800" dirty="0">
                <a:latin typeface="Times New Roman" panose="02020603050405020304" pitchFamily="18" charset="0"/>
                <a:cs typeface="Times New Roman" panose="02020603050405020304" pitchFamily="18" charset="0"/>
              </a:rPr>
              <a:t> low-resolution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80329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04C4AA4-F01A-4305-AD79-CFD9A961E8DF}"/>
              </a:ext>
            </a:extLst>
          </p:cNvPr>
          <p:cNvSpPr>
            <a:spLocks noGrp="1"/>
          </p:cNvSpPr>
          <p:nvPr>
            <p:ph type="title"/>
          </p:nvPr>
        </p:nvSpPr>
        <p:spPr/>
        <p:txBody>
          <a:bodyPr/>
          <a:lstStyle/>
          <a:p>
            <a:r>
              <a:rPr lang="en-US" dirty="0"/>
              <a:t>	Optics and Light Intensity:</a:t>
            </a:r>
          </a:p>
        </p:txBody>
      </p:sp>
      <p:sp>
        <p:nvSpPr>
          <p:cNvPr id="3" name="Chỗ dành sẵn cho Nội dung 2">
            <a:extLst>
              <a:ext uri="{FF2B5EF4-FFF2-40B4-BE49-F238E27FC236}">
                <a16:creationId xmlns:a16="http://schemas.microsoft.com/office/drawing/2014/main" id="{EA54015B-E1FA-4B4C-8898-FD9A87455668}"/>
              </a:ext>
            </a:extLst>
          </p:cNvPr>
          <p:cNvSpPr>
            <a:spLocks noGrp="1"/>
          </p:cNvSpPr>
          <p:nvPr>
            <p:ph idx="1"/>
          </p:nvPr>
        </p:nvSpPr>
        <p:spPr/>
        <p:txBody>
          <a:bodyPr/>
          <a:lstStyle/>
          <a:p>
            <a:r>
              <a:rPr lang="vi-VN" dirty="0"/>
              <a:t>Khi khoảng cách giữa </a:t>
            </a:r>
            <a:r>
              <a:rPr lang="vi-VN" dirty="0" err="1"/>
              <a:t>camera</a:t>
            </a:r>
            <a:r>
              <a:rPr lang="vi-VN" dirty="0"/>
              <a:t> và đối tượng tăng, tiêu cự và đường kính của ống nhìn phải được tăng lên để đảm bảo phạm vi quan sát và độ sáng.</a:t>
            </a:r>
            <a:endParaRPr lang="en-US" dirty="0"/>
          </a:p>
          <a:p>
            <a:r>
              <a:rPr lang="vi-VN" dirty="0"/>
              <a:t>Tuy nhiên, sẽ có lúc tiêu cự và đường kính không thể tăng được nữa. Khi đó, ta cần có ống kính lớn hơn, việc đó sẽ tốn kém tiền bạc và sẽ làm </a:t>
            </a:r>
            <a:r>
              <a:rPr lang="vi-VN" dirty="0" err="1"/>
              <a:t>camera</a:t>
            </a:r>
            <a:r>
              <a:rPr lang="vi-VN" dirty="0"/>
              <a:t> nặng hơn.</a:t>
            </a:r>
            <a:endParaRPr lang="en-US" dirty="0"/>
          </a:p>
        </p:txBody>
      </p:sp>
    </p:spTree>
    <p:extLst>
      <p:ext uri="{BB962C8B-B14F-4D97-AF65-F5344CB8AC3E}">
        <p14:creationId xmlns:p14="http://schemas.microsoft.com/office/powerpoint/2010/main" val="107257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36B7-FE7A-482E-8BCD-9E1A2BDC87C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B95CB3-A08E-469C-B6DC-C5CB9A594305}"/>
              </a:ext>
            </a:extLst>
          </p:cNvPr>
          <p:cNvPicPr>
            <a:picLocks noGrp="1" noChangeAspect="1"/>
          </p:cNvPicPr>
          <p:nvPr>
            <p:ph idx="1"/>
          </p:nvPr>
        </p:nvPicPr>
        <p:blipFill>
          <a:blip r:embed="rId2"/>
          <a:stretch>
            <a:fillRect/>
          </a:stretch>
        </p:blipFill>
        <p:spPr>
          <a:xfrm>
            <a:off x="649063" y="2146112"/>
            <a:ext cx="10767383" cy="3280129"/>
          </a:xfrm>
        </p:spPr>
      </p:pic>
      <p:sp>
        <p:nvSpPr>
          <p:cNvPr id="6" name="TextBox 5">
            <a:extLst>
              <a:ext uri="{FF2B5EF4-FFF2-40B4-BE49-F238E27FC236}">
                <a16:creationId xmlns:a16="http://schemas.microsoft.com/office/drawing/2014/main" id="{034BC948-C3F7-4734-B4E8-35CEC9A40B24}"/>
              </a:ext>
            </a:extLst>
          </p:cNvPr>
          <p:cNvSpPr txBox="1"/>
          <p:nvPr/>
        </p:nvSpPr>
        <p:spPr>
          <a:xfrm>
            <a:off x="1676279" y="5637341"/>
            <a:ext cx="9740167" cy="477054"/>
          </a:xfrm>
          <a:prstGeom prst="rect">
            <a:avLst/>
          </a:prstGeom>
          <a:noFill/>
        </p:spPr>
        <p:txBody>
          <a:bodyPr wrap="none" rtlCol="0">
            <a:spAutoFit/>
          </a:bodyPr>
          <a:lstStyle/>
          <a:p>
            <a:r>
              <a:rPr lang="en-US" sz="2500" b="1" dirty="0" err="1">
                <a:solidFill>
                  <a:srgbClr val="FF0000"/>
                </a:solidFill>
              </a:rPr>
              <a:t>Kết</a:t>
            </a:r>
            <a:r>
              <a:rPr lang="en-US" sz="2500" b="1" dirty="0">
                <a:solidFill>
                  <a:srgbClr val="FF0000"/>
                </a:solidFill>
              </a:rPr>
              <a:t> </a:t>
            </a:r>
            <a:r>
              <a:rPr lang="en-US" sz="2500" b="1" dirty="0" err="1">
                <a:solidFill>
                  <a:srgbClr val="FF0000"/>
                </a:solidFill>
              </a:rPr>
              <a:t>quả</a:t>
            </a:r>
            <a:r>
              <a:rPr lang="en-US" sz="2500" b="1" dirty="0">
                <a:solidFill>
                  <a:srgbClr val="FF0000"/>
                </a:solidFill>
              </a:rPr>
              <a:t> fitting </a:t>
            </a:r>
            <a:r>
              <a:rPr lang="en-US" sz="2500" b="1" dirty="0" err="1">
                <a:solidFill>
                  <a:srgbClr val="FF0000"/>
                </a:solidFill>
              </a:rPr>
              <a:t>của</a:t>
            </a:r>
            <a:r>
              <a:rPr lang="en-US" sz="2500" b="1" dirty="0">
                <a:solidFill>
                  <a:srgbClr val="FF0000"/>
                </a:solidFill>
              </a:rPr>
              <a:t> multi-res AAM </a:t>
            </a:r>
            <a:r>
              <a:rPr lang="en-US" sz="2500" b="1" dirty="0" err="1">
                <a:solidFill>
                  <a:srgbClr val="FF0000"/>
                </a:solidFill>
              </a:rPr>
              <a:t>lên</a:t>
            </a:r>
            <a:r>
              <a:rPr lang="en-US" sz="2500" b="1" dirty="0">
                <a:solidFill>
                  <a:srgbClr val="FF0000"/>
                </a:solidFill>
              </a:rPr>
              <a:t> </a:t>
            </a:r>
            <a:r>
              <a:rPr lang="en-US" sz="2500" b="1" dirty="0" err="1">
                <a:solidFill>
                  <a:srgbClr val="FF0000"/>
                </a:solidFill>
              </a:rPr>
              <a:t>một</a:t>
            </a:r>
            <a:r>
              <a:rPr lang="en-US" sz="2500" b="1" dirty="0">
                <a:solidFill>
                  <a:srgbClr val="FF0000"/>
                </a:solidFill>
              </a:rPr>
              <a:t> </a:t>
            </a:r>
            <a:r>
              <a:rPr lang="en-US" sz="2500" b="1" dirty="0" err="1">
                <a:solidFill>
                  <a:srgbClr val="FF0000"/>
                </a:solidFill>
              </a:rPr>
              <a:t>đoạn</a:t>
            </a:r>
            <a:r>
              <a:rPr lang="en-US" sz="2500" b="1" dirty="0">
                <a:solidFill>
                  <a:srgbClr val="FF0000"/>
                </a:solidFill>
              </a:rPr>
              <a:t> video quay </a:t>
            </a:r>
            <a:r>
              <a:rPr lang="en-US" sz="2500" b="1" dirty="0" err="1">
                <a:solidFill>
                  <a:srgbClr val="FF0000"/>
                </a:solidFill>
              </a:rPr>
              <a:t>ngoài</a:t>
            </a:r>
            <a:r>
              <a:rPr lang="en-US" sz="2500" b="1" dirty="0">
                <a:solidFill>
                  <a:srgbClr val="FF0000"/>
                </a:solidFill>
              </a:rPr>
              <a:t> </a:t>
            </a:r>
            <a:r>
              <a:rPr lang="en-US" sz="2500" b="1" dirty="0" err="1">
                <a:solidFill>
                  <a:srgbClr val="FF0000"/>
                </a:solidFill>
              </a:rPr>
              <a:t>trời</a:t>
            </a:r>
            <a:endParaRPr lang="en-US" sz="2500" b="1" dirty="0">
              <a:solidFill>
                <a:srgbClr val="FF0000"/>
              </a:solidFill>
            </a:endParaRPr>
          </a:p>
        </p:txBody>
      </p:sp>
    </p:spTree>
    <p:extLst>
      <p:ext uri="{BB962C8B-B14F-4D97-AF65-F5344CB8AC3E}">
        <p14:creationId xmlns:p14="http://schemas.microsoft.com/office/powerpoint/2010/main" val="3348364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DD40E36-9D41-4AE7-9042-2DF5B471CC31}"/>
              </a:ext>
            </a:extLst>
          </p:cNvPr>
          <p:cNvSpPr>
            <a:spLocks noGrp="1"/>
          </p:cNvSpPr>
          <p:nvPr>
            <p:ph type="title"/>
          </p:nvPr>
        </p:nvSpPr>
        <p:spPr/>
        <p:txBody>
          <a:bodyPr/>
          <a:lstStyle/>
          <a:p>
            <a:r>
              <a:rPr lang="en-US" dirty="0" err="1"/>
              <a:t>Giới</a:t>
            </a:r>
            <a:r>
              <a:rPr lang="en-US" dirty="0"/>
              <a:t> </a:t>
            </a:r>
            <a:r>
              <a:rPr lang="en-US" dirty="0" err="1"/>
              <a:t>thiệu</a:t>
            </a:r>
            <a:r>
              <a:rPr lang="en-US" dirty="0"/>
              <a:t> Super Resolution </a:t>
            </a:r>
          </a:p>
        </p:txBody>
      </p:sp>
      <p:sp>
        <p:nvSpPr>
          <p:cNvPr id="3" name="Chỗ dành sẵn cho Nội dung 2">
            <a:extLst>
              <a:ext uri="{FF2B5EF4-FFF2-40B4-BE49-F238E27FC236}">
                <a16:creationId xmlns:a16="http://schemas.microsoft.com/office/drawing/2014/main" id="{00C4B83B-2292-468C-B1B2-A608EBEA2E08}"/>
              </a:ext>
            </a:extLst>
          </p:cNvPr>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Cho tr</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frame (low resolution) </a:t>
            </a:r>
            <a:r>
              <a:rPr lang="en-US" sz="2800" dirty="0" err="1">
                <a:latin typeface="Times New Roman" panose="02020603050405020304" pitchFamily="18" charset="0"/>
                <a:cs typeface="Times New Roman" panose="02020603050405020304" pitchFamily="18" charset="0"/>
              </a:rPr>
              <a:t>liên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tiếp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chúng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super resolution</a:t>
            </a:r>
          </a:p>
          <a:p>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Gồm</a:t>
            </a:r>
            <a:r>
              <a:rPr lang="en-US" sz="2800" dirty="0">
                <a:latin typeface="Times New Roman" panose="02020603050405020304" pitchFamily="18" charset="0"/>
                <a:cs typeface="Times New Roman" panose="02020603050405020304" pitchFamily="18" charset="0"/>
              </a:rPr>
              <a:t> 2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frame-to-frame registration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super-resolution image processing</a:t>
            </a:r>
          </a:p>
        </p:txBody>
      </p:sp>
    </p:spTree>
    <p:extLst>
      <p:ext uri="{BB962C8B-B14F-4D97-AF65-F5344CB8AC3E}">
        <p14:creationId xmlns:p14="http://schemas.microsoft.com/office/powerpoint/2010/main" val="3883070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CE36691-47AF-4C90-9AEF-5613C777B217}"/>
              </a:ext>
            </a:extLst>
          </p:cNvPr>
          <p:cNvSpPr>
            <a:spLocks noGrp="1"/>
          </p:cNvSpPr>
          <p:nvPr>
            <p:ph type="title"/>
          </p:nvPr>
        </p:nvSpPr>
        <p:spPr/>
        <p:txBody>
          <a:bodyPr/>
          <a:lstStyle/>
          <a:p>
            <a:r>
              <a:rPr lang="en-US" dirty="0" err="1"/>
              <a:t>Giới</a:t>
            </a:r>
            <a:r>
              <a:rPr lang="en-US" dirty="0"/>
              <a:t> </a:t>
            </a:r>
            <a:r>
              <a:rPr lang="en-US" dirty="0" err="1"/>
              <a:t>thiệu</a:t>
            </a:r>
            <a:r>
              <a:rPr lang="en-US" dirty="0"/>
              <a:t> Super Resolution </a:t>
            </a:r>
          </a:p>
        </p:txBody>
      </p:sp>
      <p:pic>
        <p:nvPicPr>
          <p:cNvPr id="5" name="Chỗ dành sẵn cho Nội dung 4" descr="Ảnh có chứa ảnh, động vật có vú, người đàn ông, người&#10;&#10;Mô tả được tạo tự động">
            <a:extLst>
              <a:ext uri="{FF2B5EF4-FFF2-40B4-BE49-F238E27FC236}">
                <a16:creationId xmlns:a16="http://schemas.microsoft.com/office/drawing/2014/main" id="{0AAFD910-E838-4357-857F-544CCFB6DC2F}"/>
              </a:ext>
            </a:extLst>
          </p:cNvPr>
          <p:cNvPicPr>
            <a:picLocks noGrp="1" noChangeAspect="1"/>
          </p:cNvPicPr>
          <p:nvPr>
            <p:ph idx="1"/>
          </p:nvPr>
        </p:nvPicPr>
        <p:blipFill>
          <a:blip r:embed="rId2"/>
          <a:stretch>
            <a:fillRect/>
          </a:stretch>
        </p:blipFill>
        <p:spPr>
          <a:xfrm>
            <a:off x="1034382" y="2481182"/>
            <a:ext cx="10179284" cy="2709796"/>
          </a:xfrm>
        </p:spPr>
      </p:pic>
    </p:spTree>
    <p:extLst>
      <p:ext uri="{BB962C8B-B14F-4D97-AF65-F5344CB8AC3E}">
        <p14:creationId xmlns:p14="http://schemas.microsoft.com/office/powerpoint/2010/main" val="3059961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714B-D5E0-45F8-983B-59D521A596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0FD9C6-F11C-48E8-88AA-EA5348EC10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6500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B39A-147C-4233-A3B1-9A40EDD7417B}"/>
              </a:ext>
            </a:extLst>
          </p:cNvPr>
          <p:cNvSpPr>
            <a:spLocks noGrp="1"/>
          </p:cNvSpPr>
          <p:nvPr>
            <p:ph type="title"/>
          </p:nvPr>
        </p:nvSpPr>
        <p:spPr>
          <a:xfrm>
            <a:off x="4626508" y="982132"/>
            <a:ext cx="6270090" cy="1303867"/>
          </a:xfrm>
        </p:spPr>
        <p:txBody>
          <a:bodyPr>
            <a:normAutofit/>
          </a:bodyPr>
          <a:lstStyle/>
          <a:p>
            <a:r>
              <a:rPr lang="en-US" dirty="0">
                <a:latin typeface="Arial" panose="020B0604020202020204" pitchFamily="34" charset="0"/>
                <a:cs typeface="Arial" panose="020B0604020202020204" pitchFamily="34" charset="0"/>
              </a:rPr>
              <a:t>Demo</a:t>
            </a:r>
          </a:p>
        </p:txBody>
      </p:sp>
      <p:pic>
        <p:nvPicPr>
          <p:cNvPr id="8" name="Content Placeholder 4" descr="A screenshot of a cell phone&#10;&#10;Description automatically generated">
            <a:extLst>
              <a:ext uri="{FF2B5EF4-FFF2-40B4-BE49-F238E27FC236}">
                <a16:creationId xmlns:a16="http://schemas.microsoft.com/office/drawing/2014/main" id="{D5C9C29E-5A71-4D63-999D-A5BA9811DECD}"/>
              </a:ext>
            </a:extLst>
          </p:cNvPr>
          <p:cNvPicPr>
            <a:picLocks noChangeAspect="1"/>
          </p:cNvPicPr>
          <p:nvPr/>
        </p:nvPicPr>
        <p:blipFill>
          <a:blip r:embed="rId2"/>
          <a:stretch>
            <a:fillRect/>
          </a:stretch>
        </p:blipFill>
        <p:spPr>
          <a:xfrm>
            <a:off x="1520180" y="1410208"/>
            <a:ext cx="2218798" cy="3858780"/>
          </a:xfrm>
          <a:prstGeom prst="rect">
            <a:avLst/>
          </a:prstGeom>
        </p:spPr>
      </p:pic>
      <p:sp>
        <p:nvSpPr>
          <p:cNvPr id="10" name="Content Placeholder 9">
            <a:extLst>
              <a:ext uri="{FF2B5EF4-FFF2-40B4-BE49-F238E27FC236}">
                <a16:creationId xmlns:a16="http://schemas.microsoft.com/office/drawing/2014/main" id="{46DA7DB4-4481-4F7E-895C-AB0B69B7B204}"/>
              </a:ext>
            </a:extLst>
          </p:cNvPr>
          <p:cNvSpPr>
            <a:spLocks noGrp="1"/>
          </p:cNvSpPr>
          <p:nvPr>
            <p:ph idx="1"/>
          </p:nvPr>
        </p:nvSpPr>
        <p:spPr>
          <a:xfrm>
            <a:off x="4636482" y="2556932"/>
            <a:ext cx="6260114" cy="3318936"/>
          </a:xfrm>
        </p:spPr>
        <p:txBody>
          <a:bodyPr>
            <a:normAutofit fontScale="92500" lnSpcReduction="10000"/>
          </a:bodyPr>
          <a:lstStyle/>
          <a:p>
            <a:r>
              <a:rPr lang="en-US" dirty="0" err="1">
                <a:latin typeface="Arial" panose="020B0604020202020204" pitchFamily="34" charset="0"/>
                <a:cs typeface="Arial" panose="020B0604020202020204" pitchFamily="34" charset="0"/>
              </a:rPr>
              <a:t>Phát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mặt</a:t>
            </a:r>
            <a:r>
              <a:rPr lang="en-US" dirty="0">
                <a:latin typeface="Arial" panose="020B0604020202020204" pitchFamily="34" charset="0"/>
                <a:cs typeface="Arial" panose="020B0604020202020204" pitchFamily="34" charset="0"/>
              </a:rPr>
              <a:t> ng</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mạng</a:t>
            </a:r>
            <a:r>
              <a:rPr lang="en-US" dirty="0">
                <a:latin typeface="Arial" panose="020B0604020202020204" pitchFamily="34" charset="0"/>
                <a:cs typeface="Arial" panose="020B0604020202020204" pitchFamily="34" charset="0"/>
              </a:rPr>
              <a:t> deep learning </a:t>
            </a:r>
            <a:r>
              <a:rPr lang="en-US" dirty="0" err="1">
                <a:latin typeface="Arial" panose="020B0604020202020204" pitchFamily="34" charset="0"/>
                <a:cs typeface="Arial" panose="020B0604020202020204" pitchFamily="34" charset="0"/>
              </a:rPr>
              <a:t>với</a:t>
            </a:r>
            <a:r>
              <a:rPr lang="en-US" dirty="0">
                <a:latin typeface="Arial" panose="020B0604020202020204" pitchFamily="34" charset="0"/>
                <a:cs typeface="Arial" panose="020B0604020202020204" pitchFamily="34" charset="0"/>
              </a:rPr>
              <a:t> SSD model.</a:t>
            </a:r>
          </a:p>
          <a:p>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điểm</a:t>
            </a:r>
            <a:r>
              <a:rPr lang="en-US" dirty="0">
                <a:latin typeface="Arial" panose="020B0604020202020204" pitchFamily="34" charset="0"/>
                <a:cs typeface="Arial" panose="020B0604020202020204" pitchFamily="34" charset="0"/>
              </a:rPr>
              <a:t> landmark </a:t>
            </a:r>
            <a:r>
              <a:rPr lang="en-US" dirty="0" err="1">
                <a:latin typeface="Arial" panose="020B0604020202020204" pitchFamily="34" charset="0"/>
                <a:cs typeface="Arial" panose="020B0604020202020204" pitchFamily="34" charset="0"/>
              </a:rPr>
              <a:t>bằng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thuật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toán</a:t>
            </a:r>
            <a:r>
              <a:rPr lang="en-US" dirty="0">
                <a:latin typeface="Arial" panose="020B0604020202020204" pitchFamily="34" charset="0"/>
                <a:cs typeface="Arial" panose="020B0604020202020204" pitchFamily="34" charset="0"/>
              </a:rPr>
              <a:t> machine learning.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phép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đổi</a:t>
            </a:r>
            <a:r>
              <a:rPr lang="en-US" dirty="0">
                <a:latin typeface="Arial" panose="020B0604020202020204" pitchFamily="34" charset="0"/>
                <a:cs typeface="Arial" panose="020B0604020202020204" pitchFamily="34" charset="0"/>
              </a:rPr>
              <a:t> AFFINE </a:t>
            </a:r>
            <a:r>
              <a:rPr lang="en-US" dirty="0" err="1">
                <a:latin typeface="Arial" panose="020B0604020202020204" pitchFamily="34" charset="0"/>
                <a:cs typeface="Arial" panose="020B0604020202020204" pitchFamily="34" charset="0"/>
              </a:rPr>
              <a:t>đê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ảnh</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vector </a:t>
            </a:r>
            <a:r>
              <a:rPr lang="en-US" dirty="0" err="1">
                <a:latin typeface="Arial" panose="020B0604020202020204" pitchFamily="34" charset="0"/>
                <a:cs typeface="Arial" panose="020B0604020202020204" pitchFamily="34" charset="0"/>
              </a:rPr>
              <a:t>đặc</a:t>
            </a:r>
            <a:r>
              <a:rPr lang="en-US" dirty="0">
                <a:latin typeface="Arial" panose="020B0604020202020204" pitchFamily="34" charset="0"/>
                <a:cs typeface="Arial" panose="020B0604020202020204" pitchFamily="34" charset="0"/>
              </a:rPr>
              <a:t> tr</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ng </a:t>
            </a:r>
            <a:r>
              <a:rPr lang="en-US" dirty="0" err="1">
                <a:latin typeface="Arial" panose="020B0604020202020204" pitchFamily="34" charset="0"/>
                <a:cs typeface="Arial" panose="020B0604020202020204" pitchFamily="34" charset="0"/>
              </a:rPr>
              <a:t>bằng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mạng</a:t>
            </a:r>
            <a:r>
              <a:rPr lang="en-US" dirty="0">
                <a:latin typeface="Arial" panose="020B0604020202020204" pitchFamily="34" charset="0"/>
                <a:cs typeface="Arial" panose="020B0604020202020204" pitchFamily="34" charset="0"/>
              </a:rPr>
              <a:t> deep metric learning.</a:t>
            </a:r>
          </a:p>
          <a:p>
            <a:r>
              <a:rPr lang="en-US" dirty="0" err="1">
                <a:latin typeface="Arial" panose="020B0604020202020204" pitchFamily="34" charset="0"/>
                <a:cs typeface="Arial" panose="020B0604020202020204" pitchFamily="34" charset="0"/>
              </a:rPr>
              <a:t>Định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đối</a:t>
            </a:r>
            <a:r>
              <a:rPr lang="en-US" dirty="0">
                <a:latin typeface="Arial" panose="020B0604020202020204" pitchFamily="34" charset="0"/>
                <a:cs typeface="Arial" panose="020B0604020202020204" pitchFamily="34" charset="0"/>
              </a:rPr>
              <a:t> t</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thuật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học</a:t>
            </a:r>
            <a:r>
              <a:rPr lang="en-US" dirty="0">
                <a:latin typeface="Arial" panose="020B0604020202020204" pitchFamily="34" charset="0"/>
                <a:cs typeface="Arial" panose="020B0604020202020204" pitchFamily="34" charset="0"/>
              </a:rPr>
              <a:t> có </a:t>
            </a:r>
            <a:r>
              <a:rPr lang="en-US" dirty="0" err="1">
                <a:latin typeface="Arial" panose="020B0604020202020204" pitchFamily="34" charset="0"/>
                <a:cs typeface="Arial" panose="020B0604020202020204" pitchFamily="34" charset="0"/>
              </a:rPr>
              <a:t>giám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sát</a:t>
            </a:r>
            <a:r>
              <a:rPr lang="en-US" dirty="0">
                <a:latin typeface="Arial" panose="020B0604020202020204" pitchFamily="34" charset="0"/>
                <a:cs typeface="Arial" panose="020B0604020202020204" pitchFamily="34" charset="0"/>
              </a:rPr>
              <a:t> SVM.</a:t>
            </a:r>
          </a:p>
        </p:txBody>
      </p:sp>
    </p:spTree>
    <p:extLst>
      <p:ext uri="{BB962C8B-B14F-4D97-AF65-F5344CB8AC3E}">
        <p14:creationId xmlns:p14="http://schemas.microsoft.com/office/powerpoint/2010/main" val="15614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DA21-BE61-4DDD-A0D0-EA5347F9E801}"/>
              </a:ext>
            </a:extLst>
          </p:cNvPr>
          <p:cNvSpPr>
            <a:spLocks noGrp="1"/>
          </p:cNvSpPr>
          <p:nvPr>
            <p:ph type="title"/>
          </p:nvPr>
        </p:nvSpPr>
        <p:spPr/>
        <p:txBody>
          <a:bodyPr/>
          <a:lstStyle/>
          <a:p>
            <a:r>
              <a:rPr lang="en-US" dirty="0"/>
              <a:t>Face detection</a:t>
            </a:r>
          </a:p>
        </p:txBody>
      </p:sp>
      <p:sp>
        <p:nvSpPr>
          <p:cNvPr id="3" name="Content Placeholder 2">
            <a:extLst>
              <a:ext uri="{FF2B5EF4-FFF2-40B4-BE49-F238E27FC236}">
                <a16:creationId xmlns:a16="http://schemas.microsoft.com/office/drawing/2014/main" id="{77CFFC9C-F365-48C4-8FC7-943E87A6F465}"/>
              </a:ext>
            </a:extLst>
          </p:cNvPr>
          <p:cNvSpPr>
            <a:spLocks noGrp="1"/>
          </p:cNvSpPr>
          <p:nvPr>
            <p:ph idx="1"/>
          </p:nvPr>
        </p:nvSpPr>
        <p:spPr/>
        <p:txBody>
          <a:bodyPr/>
          <a:lstStyle/>
          <a:p>
            <a:r>
              <a:rPr lang="en-US" dirty="0" err="1">
                <a:latin typeface="Arial" panose="020B0604020202020204" pitchFamily="34" charset="0"/>
                <a:cs typeface="Arial" panose="020B0604020202020204" pitchFamily="34" charset="0"/>
              </a:rPr>
              <a:t>Định</a:t>
            </a:r>
            <a:r>
              <a:rPr lang="en-US" dirty="0">
                <a:latin typeface="Arial" panose="020B0604020202020204" pitchFamily="34" charset="0"/>
                <a:cs typeface="Arial" panose="020B0604020202020204" pitchFamily="34" charset="0"/>
              </a:rPr>
              <a:t> vị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mặt</a:t>
            </a:r>
            <a:r>
              <a:rPr lang="en-US" dirty="0">
                <a:latin typeface="Arial" panose="020B0604020202020204" pitchFamily="34" charset="0"/>
                <a:cs typeface="Arial" panose="020B0604020202020204" pitchFamily="34" charset="0"/>
              </a:rPr>
              <a:t> ng</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bức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đóng</a:t>
            </a:r>
            <a:r>
              <a:rPr lang="en-US" dirty="0">
                <a:latin typeface="Arial" panose="020B0604020202020204" pitchFamily="34" charset="0"/>
                <a:cs typeface="Arial" panose="020B0604020202020204" pitchFamily="34" charset="0"/>
              </a:rPr>
              <a:t> bounding box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mặt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hiên</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ợc</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có </a:t>
            </a:r>
            <a:r>
              <a:rPr lang="en-US" dirty="0" err="1">
                <a:latin typeface="Arial" panose="020B0604020202020204" pitchFamily="34" charset="0"/>
                <a:cs typeface="Arial" panose="020B0604020202020204" pitchFamily="34" charset="0"/>
              </a:rPr>
              <a:t>rất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pháp</a:t>
            </a:r>
            <a:r>
              <a:rPr lang="en-US" dirty="0">
                <a:latin typeface="Arial" panose="020B0604020202020204" pitchFamily="34" charset="0"/>
                <a:cs typeface="Arial" panose="020B0604020202020204" pitchFamily="34" charset="0"/>
              </a:rPr>
              <a:t> ra </a:t>
            </a:r>
            <a:r>
              <a:rPr lang="en-US" dirty="0" err="1">
                <a:latin typeface="Arial" panose="020B0604020202020204" pitchFamily="34" charset="0"/>
                <a:cs typeface="Arial" panose="020B0604020202020204" pitchFamily="34" charset="0"/>
              </a:rPr>
              <a:t>đời</a:t>
            </a:r>
            <a:r>
              <a:rPr lang="en-US" dirty="0">
                <a:latin typeface="Arial" panose="020B0604020202020204" pitchFamily="34" charset="0"/>
                <a:cs typeface="Arial" panose="020B0604020202020204" pitchFamily="34" charset="0"/>
              </a:rPr>
              <a:t> t</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 tr</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đến</a:t>
            </a:r>
            <a:r>
              <a:rPr lang="en-US" dirty="0">
                <a:latin typeface="Arial" panose="020B0604020202020204" pitchFamily="34" charset="0"/>
                <a:cs typeface="Arial" panose="020B0604020202020204" pitchFamily="34" charset="0"/>
              </a:rPr>
              <a:t> nay. Nh</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ng </a:t>
            </a:r>
            <a:r>
              <a:rPr lang="en-US" dirty="0" err="1">
                <a:latin typeface="Arial" panose="020B0604020202020204" pitchFamily="34" charset="0"/>
                <a:cs typeface="Arial" panose="020B0604020202020204" pitchFamily="34" charset="0"/>
              </a:rPr>
              <a:t>nhóm</a:t>
            </a:r>
            <a:r>
              <a:rPr lang="en-US" dirty="0">
                <a:latin typeface="Arial" panose="020B0604020202020204" pitchFamily="34" charset="0"/>
                <a:cs typeface="Arial" panose="020B0604020202020204" pitchFamily="34" charset="0"/>
              </a:rPr>
              <a:t> l</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sư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mạng</a:t>
            </a:r>
            <a:r>
              <a:rPr lang="en-US" dirty="0">
                <a:latin typeface="Arial" panose="020B0604020202020204" pitchFamily="34" charset="0"/>
                <a:cs typeface="Arial" panose="020B0604020202020204" pitchFamily="34" charset="0"/>
              </a:rPr>
              <a:t> deep learning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train </a:t>
            </a:r>
            <a:r>
              <a:rPr lang="en-US" dirty="0" err="1">
                <a:latin typeface="Arial" panose="020B0604020202020204" pitchFamily="34" charset="0"/>
                <a:cs typeface="Arial" panose="020B0604020202020204" pitchFamily="34" charset="0"/>
              </a:rPr>
              <a:t>sẵn</a:t>
            </a:r>
            <a:r>
              <a:rPr lang="en-US" dirty="0">
                <a:latin typeface="Arial" panose="020B0604020202020204" pitchFamily="34" charset="0"/>
                <a:cs typeface="Arial" panose="020B0604020202020204" pitchFamily="34" charset="0"/>
              </a:rPr>
              <a:t> d</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model Single Shot </a:t>
            </a:r>
            <a:r>
              <a:rPr lang="en-US" dirty="0" err="1">
                <a:latin typeface="Arial" panose="020B0604020202020204" pitchFamily="34" charset="0"/>
                <a:cs typeface="Arial" panose="020B0604020202020204" pitchFamily="34" charset="0"/>
              </a:rPr>
              <a:t>multibox</a:t>
            </a:r>
            <a:r>
              <a:rPr lang="en-US" dirty="0">
                <a:latin typeface="Arial" panose="020B0604020202020204" pitchFamily="34" charset="0"/>
                <a:cs typeface="Arial" panose="020B0604020202020204" pitchFamily="34" charset="0"/>
              </a:rPr>
              <a:t> Detection (SSD).</a:t>
            </a:r>
          </a:p>
          <a:p>
            <a:r>
              <a:rPr lang="en-US" dirty="0" err="1">
                <a:latin typeface="Arial" panose="020B0604020202020204" pitchFamily="34" charset="0"/>
                <a:cs typeface="Arial" panose="020B0604020202020204" pitchFamily="34" charset="0"/>
              </a:rPr>
              <a:t>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rất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ứng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dụng</a:t>
            </a:r>
            <a:r>
              <a:rPr lang="en-US" dirty="0">
                <a:latin typeface="Arial" panose="020B0604020202020204" pitchFamily="34" charset="0"/>
                <a:cs typeface="Arial" panose="020B0604020202020204" pitchFamily="34" charset="0"/>
              </a:rPr>
              <a:t> real-time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ợc</a:t>
            </a:r>
            <a:r>
              <a:rPr lang="en-US" dirty="0">
                <a:latin typeface="Arial" panose="020B0604020202020204" pitchFamily="34" charset="0"/>
                <a:cs typeface="Arial" panose="020B0604020202020204" pitchFamily="34" charset="0"/>
              </a:rPr>
              <a:t> train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liệu</a:t>
            </a:r>
            <a:r>
              <a:rPr lang="en-US" dirty="0">
                <a:latin typeface="Arial" panose="020B0604020202020204" pitchFamily="34" charset="0"/>
                <a:cs typeface="Arial" panose="020B0604020202020204" pitchFamily="34" charset="0"/>
              </a:rPr>
              <a:t> ~3 </a:t>
            </a:r>
            <a:r>
              <a:rPr lang="en-US" dirty="0" err="1">
                <a:latin typeface="Arial" panose="020B0604020202020204" pitchFamily="34" charset="0"/>
                <a:cs typeface="Arial" panose="020B0604020202020204" pitchFamily="34" charset="0"/>
              </a:rPr>
              <a:t>triệu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xác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rất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34566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images-1.medium.com/max/800/1*vPSB9em5LqVFw10hIUqe9w.png">
            <a:extLst>
              <a:ext uri="{FF2B5EF4-FFF2-40B4-BE49-F238E27FC236}">
                <a16:creationId xmlns:a16="http://schemas.microsoft.com/office/drawing/2014/main" id="{3B848D0F-6F71-4A25-B315-3833B8A20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373" y="2119808"/>
            <a:ext cx="388620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600/1*A3ke5xblWCos0wWkYtraSw.png">
            <a:extLst>
              <a:ext uri="{FF2B5EF4-FFF2-40B4-BE49-F238E27FC236}">
                <a16:creationId xmlns:a16="http://schemas.microsoft.com/office/drawing/2014/main" id="{FF04E1CB-A1E2-480B-ACB2-8C60572D40B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1585" y="2175340"/>
            <a:ext cx="57150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498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FA9A-1B7C-4CC5-A89C-8A4E2F5FCAA4}"/>
              </a:ext>
            </a:extLst>
          </p:cNvPr>
          <p:cNvSpPr>
            <a:spLocks noGrp="1"/>
          </p:cNvSpPr>
          <p:nvPr>
            <p:ph type="title"/>
          </p:nvPr>
        </p:nvSpPr>
        <p:spPr>
          <a:xfrm>
            <a:off x="1256858" y="982132"/>
            <a:ext cx="4842190" cy="1774814"/>
          </a:xfrm>
        </p:spPr>
        <p:txBody>
          <a:bodyPr>
            <a:normAutofit/>
          </a:bodyPr>
          <a:lstStyle/>
          <a:p>
            <a:r>
              <a:rPr lang="en-US" dirty="0"/>
              <a:t>Facial landmark</a:t>
            </a:r>
          </a:p>
        </p:txBody>
      </p:sp>
      <p:pic>
        <p:nvPicPr>
          <p:cNvPr id="1029" name="Picture 2" descr="https://cdn-images-1.medium.com/max/800/1*AbEg31EgkbXSQehuNJBlWg.png">
            <a:extLst>
              <a:ext uri="{FF2B5EF4-FFF2-40B4-BE49-F238E27FC236}">
                <a16:creationId xmlns:a16="http://schemas.microsoft.com/office/drawing/2014/main" id="{4335038E-83D9-4349-942C-85E4221E5F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0650" y="2799470"/>
            <a:ext cx="3529818" cy="2661507"/>
          </a:xfrm>
          <a:prstGeom prst="rect">
            <a:avLst/>
          </a:prstGeom>
          <a:noFill/>
          <a:ln w="57150" cmpd="thickThin">
            <a:noFill/>
            <a:miter lim="800000"/>
          </a:ln>
          <a:extLst>
            <a:ext uri="{909E8E84-426E-40DD-AFC4-6F175D3DCCD1}">
              <a14:hiddenFill xmlns:a14="http://schemas.microsoft.com/office/drawing/2010/main">
                <a:solidFill>
                  <a:srgbClr val="FFFFFF"/>
                </a:solidFill>
              </a14:hiddenFill>
            </a:ext>
          </a:extLst>
        </p:spPr>
      </p:pic>
      <p:sp>
        <p:nvSpPr>
          <p:cNvPr id="1031" name="Content Placeholder 1030">
            <a:extLst>
              <a:ext uri="{FF2B5EF4-FFF2-40B4-BE49-F238E27FC236}">
                <a16:creationId xmlns:a16="http://schemas.microsoft.com/office/drawing/2014/main" id="{C4BA5A6E-79F0-46D3-8118-98E21F1EDB98}"/>
              </a:ext>
            </a:extLst>
          </p:cNvPr>
          <p:cNvSpPr>
            <a:spLocks noGrp="1"/>
          </p:cNvSpPr>
          <p:nvPr>
            <p:ph idx="1"/>
          </p:nvPr>
        </p:nvSpPr>
        <p:spPr>
          <a:xfrm>
            <a:off x="6604033" y="1158023"/>
            <a:ext cx="4528947" cy="4696335"/>
          </a:xfrm>
        </p:spPr>
        <p:txBody>
          <a:bodyPr>
            <a:normAutofit/>
          </a:bodyPr>
          <a:lstStyle/>
          <a:p>
            <a:r>
              <a:rPr lang="en-US" dirty="0">
                <a:latin typeface="Arial" panose="020B0604020202020204" pitchFamily="34" charset="0"/>
                <a:cs typeface="Arial" panose="020B0604020202020204" pitchFamily="34" charset="0"/>
              </a:rPr>
              <a:t>Do là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mặt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đôi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bị </a:t>
            </a:r>
            <a:r>
              <a:rPr lang="en-US" dirty="0" err="1">
                <a:latin typeface="Arial" panose="020B0604020202020204" pitchFamily="34" charset="0"/>
                <a:cs typeface="Arial" panose="020B0604020202020204" pitchFamily="34" charset="0"/>
              </a:rPr>
              <a:t>nghiêng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một</a:t>
            </a:r>
            <a:r>
              <a:rPr lang="en-US" dirty="0">
                <a:latin typeface="Arial" panose="020B0604020202020204" pitchFamily="34" charset="0"/>
                <a:cs typeface="Arial" panose="020B0604020202020204" pitchFamily="34" charset="0"/>
              </a:rPr>
              <a:t> 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khác</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Điều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này</a:t>
            </a:r>
            <a:r>
              <a:rPr lang="en-US" dirty="0">
                <a:latin typeface="Arial" panose="020B0604020202020204" pitchFamily="34" charset="0"/>
                <a:cs typeface="Arial" panose="020B0604020202020204" pitchFamily="34" charset="0"/>
              </a:rPr>
              <a:t> sẽ </a:t>
            </a:r>
            <a:r>
              <a:rPr lang="en-US" dirty="0" err="1">
                <a:latin typeface="Arial" panose="020B0604020202020204" pitchFamily="34" charset="0"/>
                <a:cs typeface="Arial" panose="020B0604020202020204" pitchFamily="34" charset="0"/>
              </a:rPr>
              <a:t>làm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bị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sai</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Do </a:t>
            </a:r>
            <a:r>
              <a:rPr lang="en-US" dirty="0" err="1">
                <a:latin typeface="Arial" panose="020B0604020202020204" pitchFamily="34" charset="0"/>
                <a:cs typeface="Arial" panose="020B0604020202020204" pitchFamily="34" charset="0"/>
              </a:rPr>
              <a:t>đo</a:t>
            </a:r>
            <a:r>
              <a:rPr lang="en-US" dirty="0">
                <a:latin typeface="Arial" panose="020B0604020202020204" pitchFamily="34" charset="0"/>
                <a:cs typeface="Arial" panose="020B0604020202020204" pitchFamily="34" charset="0"/>
              </a:rPr>
              <a:t>́, ta sẽ </a:t>
            </a:r>
            <a:r>
              <a:rPr lang="en-US" dirty="0" err="1">
                <a:latin typeface="Arial" panose="020B0604020202020204" pitchFamily="34" charset="0"/>
                <a:cs typeface="Arial" panose="020B0604020202020204" pitchFamily="34" charset="0"/>
              </a:rPr>
              <a:t>tìm</a:t>
            </a:r>
            <a:r>
              <a:rPr lang="en-US" dirty="0">
                <a:latin typeface="Arial" panose="020B0604020202020204" pitchFamily="34" charset="0"/>
                <a:cs typeface="Arial" panose="020B0604020202020204" pitchFamily="34" charset="0"/>
              </a:rPr>
              <a:t> 68 </a:t>
            </a:r>
            <a:r>
              <a:rPr lang="en-US" dirty="0" err="1">
                <a:latin typeface="Arial" panose="020B0604020202020204" pitchFamily="34" charset="0"/>
                <a:cs typeface="Arial" panose="020B0604020202020204" pitchFamily="34" charset="0"/>
              </a:rPr>
              <a:t>điểm</a:t>
            </a:r>
            <a:r>
              <a:rPr lang="en-US" dirty="0">
                <a:latin typeface="Arial" panose="020B0604020202020204" pitchFamily="34" charset="0"/>
                <a:cs typeface="Arial" panose="020B0604020202020204" pitchFamily="34" charset="0"/>
              </a:rPr>
              <a:t> landmark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mặt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mắt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càm</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Mục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phục</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ảnh</a:t>
            </a:r>
            <a:r>
              <a:rPr lang="en-US" dirty="0">
                <a:latin typeface="Arial" panose="020B0604020202020204" pitchFamily="34" charset="0"/>
                <a:cs typeface="Arial" panose="020B0604020202020204" pitchFamily="34" charset="0"/>
              </a:rPr>
              <a:t> ở b</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AC0427C2-7241-4168-A1DB-6EF27566AB8E}"/>
              </a:ext>
            </a:extLst>
          </p:cNvPr>
          <p:cNvPicPr>
            <a:picLocks noChangeAspect="1"/>
          </p:cNvPicPr>
          <p:nvPr/>
        </p:nvPicPr>
        <p:blipFill>
          <a:blip r:embed="rId3"/>
          <a:stretch>
            <a:fillRect/>
          </a:stretch>
        </p:blipFill>
        <p:spPr>
          <a:xfrm>
            <a:off x="1438359" y="2748976"/>
            <a:ext cx="4614530" cy="3226522"/>
          </a:xfrm>
          <a:prstGeom prst="rect">
            <a:avLst/>
          </a:prstGeom>
        </p:spPr>
      </p:pic>
    </p:spTree>
    <p:extLst>
      <p:ext uri="{BB962C8B-B14F-4D97-AF65-F5344CB8AC3E}">
        <p14:creationId xmlns:p14="http://schemas.microsoft.com/office/powerpoint/2010/main" val="186921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D997-86EE-4FFE-B6ED-CFFA672CFFCE}"/>
              </a:ext>
            </a:extLst>
          </p:cNvPr>
          <p:cNvSpPr>
            <a:spLocks noGrp="1"/>
          </p:cNvSpPr>
          <p:nvPr>
            <p:ph type="title"/>
          </p:nvPr>
        </p:nvSpPr>
        <p:spPr>
          <a:xfrm>
            <a:off x="7535825" y="982132"/>
            <a:ext cx="3360772" cy="1303867"/>
          </a:xfrm>
        </p:spPr>
        <p:txBody>
          <a:bodyPr>
            <a:normAutofit/>
          </a:bodyPr>
          <a:lstStyle/>
          <a:p>
            <a:r>
              <a:rPr lang="en-US" sz="4100" dirty="0"/>
              <a:t>Face alignment</a:t>
            </a:r>
          </a:p>
        </p:txBody>
      </p:sp>
      <p:pic>
        <p:nvPicPr>
          <p:cNvPr id="2055" name="Picture 4" descr="https://cdn-images-1.medium.com/max/1400/1*igEzGcFn-tjZb94j15tCNA.png">
            <a:extLst>
              <a:ext uri="{FF2B5EF4-FFF2-40B4-BE49-F238E27FC236}">
                <a16:creationId xmlns:a16="http://schemas.microsoft.com/office/drawing/2014/main" id="{2BD9AA2C-E6E0-46E4-B49D-9FD17CE4F6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2683" y="2600569"/>
            <a:ext cx="5278777" cy="1478057"/>
          </a:xfrm>
          <a:prstGeom prst="rect">
            <a:avLst/>
          </a:prstGeom>
          <a:noFill/>
          <a:extLst>
            <a:ext uri="{909E8E84-426E-40DD-AFC4-6F175D3DCCD1}">
              <a14:hiddenFill xmlns:a14="http://schemas.microsoft.com/office/drawing/2010/main">
                <a:solidFill>
                  <a:srgbClr val="FFFFFF"/>
                </a:solidFill>
              </a14:hiddenFill>
            </a:ext>
          </a:extLst>
        </p:spPr>
      </p:pic>
      <p:sp>
        <p:nvSpPr>
          <p:cNvPr id="2057" name="Content Placeholder 2056">
            <a:extLst>
              <a:ext uri="{FF2B5EF4-FFF2-40B4-BE49-F238E27FC236}">
                <a16:creationId xmlns:a16="http://schemas.microsoft.com/office/drawing/2014/main" id="{ECA83C49-03F3-4487-BDE4-A723D6DE16AB}"/>
              </a:ext>
            </a:extLst>
          </p:cNvPr>
          <p:cNvSpPr>
            <a:spLocks noGrp="1"/>
          </p:cNvSpPr>
          <p:nvPr>
            <p:ph idx="1"/>
          </p:nvPr>
        </p:nvSpPr>
        <p:spPr>
          <a:xfrm>
            <a:off x="7535824" y="2556932"/>
            <a:ext cx="3360771" cy="3318936"/>
          </a:xfrm>
        </p:spPr>
        <p:txBody>
          <a:bodyPr>
            <a:normAutofit/>
          </a:bodyPr>
          <a:lstStyle/>
          <a:p>
            <a:r>
              <a:rPr lang="en-US" dirty="0">
                <a:latin typeface="Arial" panose="020B0604020202020204" pitchFamily="34" charset="0"/>
                <a:cs typeface="Arial" panose="020B0604020202020204" pitchFamily="34" charset="0"/>
              </a:rPr>
              <a:t>Ta chỉ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phép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đổi</a:t>
            </a:r>
            <a:r>
              <a:rPr lang="en-US" dirty="0">
                <a:latin typeface="Arial" panose="020B0604020202020204" pitchFamily="34" charset="0"/>
                <a:cs typeface="Arial" panose="020B0604020202020204" pitchFamily="34" charset="0"/>
              </a:rPr>
              <a:t> AFFINE đ</a:t>
            </a:r>
            <a:r>
              <a:rPr lang="vi-VN" dirty="0">
                <a:latin typeface="Arial" panose="020B0604020202020204" pitchFamily="34" charset="0"/>
                <a:cs typeface="Arial" panose="020B0604020202020204" pitchFamily="34" charset="0"/>
              </a:rPr>
              <a:t>ơ</a:t>
            </a:r>
            <a:r>
              <a:rPr lang="en-US" dirty="0">
                <a:latin typeface="Arial" panose="020B0604020202020204" pitchFamily="34" charset="0"/>
                <a:cs typeface="Arial" panose="020B0604020202020204" pitchFamily="34" charset="0"/>
              </a:rPr>
              <a:t>n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 quay, scale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shear.</a:t>
            </a:r>
          </a:p>
          <a:p>
            <a:r>
              <a:rPr lang="en-US" dirty="0" err="1">
                <a:latin typeface="Arial" panose="020B0604020202020204" pitchFamily="34" charset="0"/>
                <a:cs typeface="Arial" panose="020B0604020202020204" pitchFamily="34" charset="0"/>
              </a:rPr>
              <a:t>Đê</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mắt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nhất</a:t>
            </a:r>
            <a:r>
              <a:rPr lang="en-US" dirty="0">
                <a:latin typeface="Arial" panose="020B0604020202020204" pitchFamily="34" charset="0"/>
                <a:cs typeface="Arial" panose="020B0604020202020204" pitchFamily="34" charset="0"/>
              </a:rPr>
              <a:t> có </a:t>
            </a:r>
            <a:r>
              <a:rPr lang="en-US" dirty="0" err="1">
                <a:latin typeface="Arial" panose="020B0604020202020204" pitchFamily="34" charset="0"/>
                <a:cs typeface="Arial" panose="020B0604020202020204" pitchFamily="34" charset="0"/>
              </a:rPr>
              <a:t>thê</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6515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4B9D-CABE-4198-A747-19BF6103902D}"/>
              </a:ext>
            </a:extLst>
          </p:cNvPr>
          <p:cNvSpPr>
            <a:spLocks noGrp="1"/>
          </p:cNvSpPr>
          <p:nvPr>
            <p:ph type="title"/>
          </p:nvPr>
        </p:nvSpPr>
        <p:spPr/>
        <p:txBody>
          <a:bodyPr/>
          <a:lstStyle/>
          <a:p>
            <a:r>
              <a:rPr lang="en-US" dirty="0"/>
              <a:t>Embedding image</a:t>
            </a:r>
          </a:p>
        </p:txBody>
      </p:sp>
      <p:sp>
        <p:nvSpPr>
          <p:cNvPr id="3" name="Content Placeholder 2">
            <a:extLst>
              <a:ext uri="{FF2B5EF4-FFF2-40B4-BE49-F238E27FC236}">
                <a16:creationId xmlns:a16="http://schemas.microsoft.com/office/drawing/2014/main" id="{263C0608-EF61-4566-B981-229E339BEBDE}"/>
              </a:ext>
            </a:extLst>
          </p:cNvPr>
          <p:cNvSpPr>
            <a:spLocks noGrp="1"/>
          </p:cNvSpPr>
          <p:nvPr>
            <p:ph idx="1"/>
          </p:nvPr>
        </p:nvSpPr>
        <p:spPr/>
        <p:txBody>
          <a:bodyPr/>
          <a:lstStyle/>
          <a:p>
            <a:r>
              <a:rPr lang="en-US" dirty="0" err="1"/>
              <a:t>Tìm</a:t>
            </a:r>
            <a:r>
              <a:rPr lang="en-US" dirty="0"/>
              <a:t> vector </a:t>
            </a:r>
            <a:r>
              <a:rPr lang="en-US" dirty="0" err="1"/>
              <a:t>đặc</a:t>
            </a:r>
            <a:r>
              <a:rPr lang="en-US" dirty="0"/>
              <a:t> tr</a:t>
            </a:r>
            <a:r>
              <a:rPr lang="vi-VN" dirty="0"/>
              <a:t>ư</a:t>
            </a:r>
            <a:r>
              <a:rPr lang="en-US" dirty="0"/>
              <a:t>ng 128 </a:t>
            </a:r>
            <a:r>
              <a:rPr lang="en-US" dirty="0" err="1"/>
              <a:t>chiều</a:t>
            </a:r>
            <a:r>
              <a:rPr lang="en-US" dirty="0"/>
              <a:t> </a:t>
            </a:r>
            <a:r>
              <a:rPr lang="en-US" dirty="0" err="1"/>
              <a:t>cho</a:t>
            </a:r>
            <a:r>
              <a:rPr lang="en-US" dirty="0"/>
              <a:t> </a:t>
            </a:r>
            <a:r>
              <a:rPr lang="en-US" dirty="0" err="1"/>
              <a:t>mỗi</a:t>
            </a:r>
            <a:r>
              <a:rPr lang="en-US" dirty="0"/>
              <a:t> </a:t>
            </a:r>
            <a:r>
              <a:rPr lang="en-US" dirty="0" err="1"/>
              <a:t>khuôn</a:t>
            </a:r>
            <a:r>
              <a:rPr lang="en-US" dirty="0"/>
              <a:t> </a:t>
            </a:r>
            <a:r>
              <a:rPr lang="en-US" dirty="0" err="1"/>
              <a:t>mặt</a:t>
            </a:r>
            <a:r>
              <a:rPr lang="en-US" dirty="0"/>
              <a:t>. </a:t>
            </a:r>
            <a:r>
              <a:rPr lang="en-US" dirty="0" err="1"/>
              <a:t>Giảm</a:t>
            </a:r>
            <a:r>
              <a:rPr lang="en-US" dirty="0"/>
              <a:t> </a:t>
            </a:r>
            <a:r>
              <a:rPr lang="en-US" dirty="0" err="1"/>
              <a:t>thiểu</a:t>
            </a:r>
            <a:r>
              <a:rPr lang="en-US" dirty="0"/>
              <a:t> chi phí </a:t>
            </a:r>
            <a:r>
              <a:rPr lang="en-US" dirty="0" err="1"/>
              <a:t>tính</a:t>
            </a:r>
            <a:r>
              <a:rPr lang="en-US" dirty="0"/>
              <a:t> </a:t>
            </a:r>
            <a:r>
              <a:rPr lang="en-US" dirty="0" err="1"/>
              <a:t>toán</a:t>
            </a:r>
            <a:r>
              <a:rPr lang="en-US" dirty="0"/>
              <a:t> </a:t>
            </a:r>
            <a:r>
              <a:rPr lang="en-US" dirty="0" err="1"/>
              <a:t>đối</a:t>
            </a:r>
            <a:r>
              <a:rPr lang="en-US" dirty="0"/>
              <a:t> </a:t>
            </a:r>
            <a:r>
              <a:rPr lang="en-US" dirty="0" err="1"/>
              <a:t>với</a:t>
            </a:r>
            <a:r>
              <a:rPr lang="en-US" dirty="0"/>
              <a:t> d</a:t>
            </a:r>
            <a:r>
              <a:rPr lang="vi-VN" dirty="0"/>
              <a:t>ư</a:t>
            </a:r>
            <a:r>
              <a:rPr lang="en-US" dirty="0"/>
              <a:t>̃ </a:t>
            </a:r>
            <a:r>
              <a:rPr lang="en-US" dirty="0" err="1"/>
              <a:t>liệu</a:t>
            </a:r>
            <a:r>
              <a:rPr lang="en-US" dirty="0"/>
              <a:t> </a:t>
            </a:r>
            <a:r>
              <a:rPr lang="en-US" dirty="0" err="1"/>
              <a:t>lớn</a:t>
            </a:r>
            <a:r>
              <a:rPr lang="en-US" dirty="0"/>
              <a:t>.</a:t>
            </a:r>
          </a:p>
          <a:p>
            <a:r>
              <a:rPr lang="en-US" dirty="0" err="1"/>
              <a:t>Các</a:t>
            </a:r>
            <a:r>
              <a:rPr lang="en-US" dirty="0"/>
              <a:t> </a:t>
            </a:r>
            <a:r>
              <a:rPr lang="en-US" dirty="0" err="1"/>
              <a:t>đặc</a:t>
            </a:r>
            <a:r>
              <a:rPr lang="en-US" dirty="0"/>
              <a:t> tr</a:t>
            </a:r>
            <a:r>
              <a:rPr lang="vi-VN" dirty="0"/>
              <a:t>ư</a:t>
            </a:r>
            <a:r>
              <a:rPr lang="en-US" dirty="0"/>
              <a:t>ng </a:t>
            </a:r>
            <a:r>
              <a:rPr lang="en-US" dirty="0" err="1"/>
              <a:t>này</a:t>
            </a:r>
            <a:r>
              <a:rPr lang="en-US" dirty="0"/>
              <a:t> có </a:t>
            </a:r>
            <a:r>
              <a:rPr lang="en-US" dirty="0" err="1"/>
              <a:t>tính</a:t>
            </a:r>
            <a:r>
              <a:rPr lang="en-US" dirty="0"/>
              <a:t> </a:t>
            </a:r>
            <a:r>
              <a:rPr lang="en-US" dirty="0" err="1"/>
              <a:t>duy</a:t>
            </a:r>
            <a:r>
              <a:rPr lang="en-US" dirty="0"/>
              <a:t> </a:t>
            </a:r>
            <a:r>
              <a:rPr lang="en-US" dirty="0" err="1"/>
              <a:t>nhất</a:t>
            </a:r>
            <a:r>
              <a:rPr lang="en-US" dirty="0"/>
              <a:t> </a:t>
            </a:r>
            <a:r>
              <a:rPr lang="en-US" dirty="0" err="1"/>
              <a:t>dùng</a:t>
            </a:r>
            <a:r>
              <a:rPr lang="en-US" dirty="0"/>
              <a:t> </a:t>
            </a:r>
            <a:r>
              <a:rPr lang="en-US" dirty="0" err="1"/>
              <a:t>đê</a:t>
            </a:r>
            <a:r>
              <a:rPr lang="en-US" dirty="0"/>
              <a:t>̉ </a:t>
            </a:r>
            <a:r>
              <a:rPr lang="en-US" dirty="0" err="1"/>
              <a:t>phân</a:t>
            </a:r>
            <a:r>
              <a:rPr lang="en-US" dirty="0"/>
              <a:t> </a:t>
            </a:r>
            <a:r>
              <a:rPr lang="en-US" dirty="0" err="1"/>
              <a:t>biệt</a:t>
            </a:r>
            <a:r>
              <a:rPr lang="en-US" dirty="0"/>
              <a:t> </a:t>
            </a:r>
            <a:r>
              <a:rPr lang="en-US" dirty="0" err="1"/>
              <a:t>giữa</a:t>
            </a:r>
            <a:r>
              <a:rPr lang="en-US" dirty="0"/>
              <a:t> </a:t>
            </a:r>
            <a:r>
              <a:rPr lang="en-US" dirty="0" err="1"/>
              <a:t>các</a:t>
            </a:r>
            <a:r>
              <a:rPr lang="en-US" dirty="0"/>
              <a:t> </a:t>
            </a:r>
            <a:r>
              <a:rPr lang="en-US" dirty="0" err="1"/>
              <a:t>đối</a:t>
            </a:r>
            <a:r>
              <a:rPr lang="en-US" dirty="0"/>
              <a:t> t</a:t>
            </a:r>
            <a:r>
              <a:rPr lang="vi-VN" dirty="0"/>
              <a:t>ư</a:t>
            </a:r>
            <a:r>
              <a:rPr lang="en-US" dirty="0" err="1"/>
              <a:t>ợng</a:t>
            </a:r>
            <a:r>
              <a:rPr lang="en-US" dirty="0"/>
              <a:t>.</a:t>
            </a:r>
          </a:p>
          <a:p>
            <a:r>
              <a:rPr lang="en-US" dirty="0" err="1"/>
              <a:t>Hiểu</a:t>
            </a:r>
            <a:r>
              <a:rPr lang="en-US" dirty="0"/>
              <a:t> đ</a:t>
            </a:r>
            <a:r>
              <a:rPr lang="vi-VN" dirty="0"/>
              <a:t>ơ</a:t>
            </a:r>
            <a:r>
              <a:rPr lang="en-US" dirty="0"/>
              <a:t>n </a:t>
            </a:r>
            <a:r>
              <a:rPr lang="en-US" dirty="0" err="1"/>
              <a:t>giản</a:t>
            </a:r>
            <a:r>
              <a:rPr lang="en-US" dirty="0"/>
              <a:t>, nó </a:t>
            </a:r>
            <a:r>
              <a:rPr lang="en-US" dirty="0" err="1"/>
              <a:t>đặc</a:t>
            </a:r>
            <a:r>
              <a:rPr lang="en-US" dirty="0"/>
              <a:t> tả </a:t>
            </a:r>
            <a:r>
              <a:rPr lang="en-US" dirty="0" err="1"/>
              <a:t>các</a:t>
            </a:r>
            <a:r>
              <a:rPr lang="en-US" dirty="0"/>
              <a:t> </a:t>
            </a:r>
            <a:r>
              <a:rPr lang="en-US" dirty="0" err="1"/>
              <a:t>đặc</a:t>
            </a:r>
            <a:r>
              <a:rPr lang="en-US" dirty="0"/>
              <a:t> tr</a:t>
            </a:r>
            <a:r>
              <a:rPr lang="vi-VN" dirty="0"/>
              <a:t>ư</a:t>
            </a:r>
            <a:r>
              <a:rPr lang="en-US" dirty="0"/>
              <a:t>ng </a:t>
            </a:r>
            <a:r>
              <a:rPr lang="en-US" dirty="0" err="1"/>
              <a:t>trên</a:t>
            </a:r>
            <a:r>
              <a:rPr lang="en-US" dirty="0"/>
              <a:t> </a:t>
            </a:r>
            <a:r>
              <a:rPr lang="en-US" dirty="0" err="1"/>
              <a:t>khuôn</a:t>
            </a:r>
            <a:r>
              <a:rPr lang="en-US" dirty="0"/>
              <a:t> </a:t>
            </a:r>
            <a:r>
              <a:rPr lang="en-US" dirty="0" err="1"/>
              <a:t>mặt</a:t>
            </a:r>
            <a:r>
              <a:rPr lang="en-US" dirty="0"/>
              <a:t>.</a:t>
            </a:r>
          </a:p>
        </p:txBody>
      </p:sp>
    </p:spTree>
    <p:extLst>
      <p:ext uri="{BB962C8B-B14F-4D97-AF65-F5344CB8AC3E}">
        <p14:creationId xmlns:p14="http://schemas.microsoft.com/office/powerpoint/2010/main" val="3948717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5C7DE24-7360-4F27-A1E7-EA7C0501CA85}"/>
              </a:ext>
            </a:extLst>
          </p:cNvPr>
          <p:cNvSpPr>
            <a:spLocks noGrp="1"/>
          </p:cNvSpPr>
          <p:nvPr>
            <p:ph type="title"/>
          </p:nvPr>
        </p:nvSpPr>
        <p:spPr/>
        <p:txBody>
          <a:bodyPr/>
          <a:lstStyle/>
          <a:p>
            <a:r>
              <a:rPr lang="en-US" dirty="0"/>
              <a:t>Exposure time and blur</a:t>
            </a:r>
          </a:p>
        </p:txBody>
      </p:sp>
      <p:sp>
        <p:nvSpPr>
          <p:cNvPr id="3" name="Chỗ dành sẵn cho Nội dung 2">
            <a:extLst>
              <a:ext uri="{FF2B5EF4-FFF2-40B4-BE49-F238E27FC236}">
                <a16:creationId xmlns:a16="http://schemas.microsoft.com/office/drawing/2014/main" id="{6B1152EE-FEEF-4EF9-AC45-83F302DCCA7E}"/>
              </a:ext>
            </a:extLst>
          </p:cNvPr>
          <p:cNvSpPr>
            <a:spLocks noGrp="1"/>
          </p:cNvSpPr>
          <p:nvPr>
            <p:ph idx="1"/>
          </p:nvPr>
        </p:nvSpPr>
        <p:spPr/>
        <p:txBody>
          <a:bodyPr/>
          <a:lstStyle/>
          <a:p>
            <a:r>
              <a:rPr lang="vi-VN" dirty="0"/>
              <a:t>Khi ống kính thích hợp được chọn, độ sáng của tấm ảnh chụp từ xa sẽ bằng với tấm ảnh chụp gần. Tất nhiên, điều này không lúc nào cũng khả thi. Khi đó, ta cần phải tăng độ sáng của bức ảnh. Nhưng điều này sẽ tăng độ nhiễu.</a:t>
            </a:r>
          </a:p>
          <a:p>
            <a:r>
              <a:rPr lang="vi-VN" dirty="0"/>
              <a:t>Ngoài cách đó, ta cũng có thể tăng tốc độ lá chắn sáng. Mặt xấu là làm vậy sẽ gây </a:t>
            </a:r>
            <a:r>
              <a:rPr lang="vi-VN" dirty="0" err="1"/>
              <a:t>motion</a:t>
            </a:r>
            <a:r>
              <a:rPr lang="vi-VN" dirty="0"/>
              <a:t> </a:t>
            </a:r>
            <a:r>
              <a:rPr lang="vi-VN" dirty="0" err="1"/>
              <a:t>blur</a:t>
            </a:r>
            <a:r>
              <a:rPr lang="vi-VN" dirty="0"/>
              <a:t>.</a:t>
            </a:r>
          </a:p>
          <a:p>
            <a:endParaRPr lang="en-US" dirty="0"/>
          </a:p>
        </p:txBody>
      </p:sp>
    </p:spTree>
    <p:extLst>
      <p:ext uri="{BB962C8B-B14F-4D97-AF65-F5344CB8AC3E}">
        <p14:creationId xmlns:p14="http://schemas.microsoft.com/office/powerpoint/2010/main" val="26088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49D-EC33-4A02-B3D7-D8A106D1AF0D}"/>
              </a:ext>
            </a:extLst>
          </p:cNvPr>
          <p:cNvSpPr>
            <a:spLocks noGrp="1"/>
          </p:cNvSpPr>
          <p:nvPr>
            <p:ph type="title"/>
          </p:nvPr>
        </p:nvSpPr>
        <p:spPr/>
        <p:txBody>
          <a:bodyPr/>
          <a:lstStyle/>
          <a:p>
            <a:r>
              <a:rPr lang="en-US" dirty="0"/>
              <a:t>Embedding image</a:t>
            </a:r>
          </a:p>
        </p:txBody>
      </p:sp>
      <p:pic>
        <p:nvPicPr>
          <p:cNvPr id="4098" name="Picture 2" descr="https://cdn-images-1.medium.com/max/800/1*6kMMqLt4UBCrN7HtqNHMKw.png">
            <a:extLst>
              <a:ext uri="{FF2B5EF4-FFF2-40B4-BE49-F238E27FC236}">
                <a16:creationId xmlns:a16="http://schemas.microsoft.com/office/drawing/2014/main" id="{5F5F1D14-BE28-4ADA-9814-20AFA6948E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9810" y="2557463"/>
            <a:ext cx="6652380"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336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E548-13FA-4D6C-8FF7-9356F4B8D4AB}"/>
              </a:ext>
            </a:extLst>
          </p:cNvPr>
          <p:cNvSpPr>
            <a:spLocks noGrp="1"/>
          </p:cNvSpPr>
          <p:nvPr>
            <p:ph type="title"/>
          </p:nvPr>
        </p:nvSpPr>
        <p:spPr/>
        <p:txBody>
          <a:bodyPr/>
          <a:lstStyle/>
          <a:p>
            <a:r>
              <a:rPr lang="en-US" dirty="0"/>
              <a:t>Face recognition</a:t>
            </a:r>
          </a:p>
        </p:txBody>
      </p:sp>
      <p:sp>
        <p:nvSpPr>
          <p:cNvPr id="3" name="Content Placeholder 2">
            <a:extLst>
              <a:ext uri="{FF2B5EF4-FFF2-40B4-BE49-F238E27FC236}">
                <a16:creationId xmlns:a16="http://schemas.microsoft.com/office/drawing/2014/main" id="{50678B35-D9BA-42AB-85ED-463E26DD87F3}"/>
              </a:ext>
            </a:extLst>
          </p:cNvPr>
          <p:cNvSpPr>
            <a:spLocks noGrp="1"/>
          </p:cNvSpPr>
          <p:nvPr>
            <p:ph idx="1"/>
          </p:nvPr>
        </p:nvSpPr>
        <p:spPr/>
        <p:txBody>
          <a:bodyPr/>
          <a:lstStyle/>
          <a:p>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mặt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S</a:t>
            </a:r>
            <a:r>
              <a:rPr lang="vi-VN" dirty="0">
                <a:latin typeface="Arial" panose="020B0604020202020204" pitchFamily="34" charset="0"/>
                <a:cs typeface="Arial" panose="020B0604020202020204" pitchFamily="34" charset="0"/>
              </a:rPr>
              <a:t>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thuật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học</a:t>
            </a:r>
            <a:r>
              <a:rPr lang="en-US" dirty="0">
                <a:latin typeface="Arial" panose="020B0604020202020204" pitchFamily="34" charset="0"/>
                <a:cs typeface="Arial" panose="020B0604020202020204" pitchFamily="34" charset="0"/>
              </a:rPr>
              <a:t> có </a:t>
            </a:r>
            <a:r>
              <a:rPr lang="en-US" dirty="0" err="1">
                <a:latin typeface="Arial" panose="020B0604020202020204" pitchFamily="34" charset="0"/>
                <a:cs typeface="Arial" panose="020B0604020202020204" pitchFamily="34" charset="0"/>
              </a:rPr>
              <a:t>giám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sát</a:t>
            </a:r>
            <a:r>
              <a:rPr lang="en-US" dirty="0">
                <a:latin typeface="Arial" panose="020B0604020202020204" pitchFamily="34" charset="0"/>
                <a:cs typeface="Arial" panose="020B0604020202020204" pitchFamily="34" charset="0"/>
              </a:rPr>
              <a:t> SVM </a:t>
            </a:r>
            <a:r>
              <a:rPr lang="en-US" dirty="0" err="1">
                <a:latin typeface="Arial" panose="020B0604020202020204" pitchFamily="34" charset="0"/>
                <a:cs typeface="Arial" panose="020B0604020202020204" pitchFamily="34" charset="0"/>
              </a:rPr>
              <a:t>đê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vào</a:t>
            </a:r>
            <a:r>
              <a:rPr lang="en-US" dirty="0">
                <a:latin typeface="Arial" panose="020B0604020202020204" pitchFamily="34" charset="0"/>
                <a:cs typeface="Arial" panose="020B0604020202020204" pitchFamily="34" charset="0"/>
              </a:rPr>
              <a:t> là vector 128 </a:t>
            </a:r>
            <a:r>
              <a:rPr lang="en-US" dirty="0" err="1">
                <a:latin typeface="Arial" panose="020B0604020202020204" pitchFamily="34" charset="0"/>
                <a:cs typeface="Arial" panose="020B0604020202020204" pitchFamily="34" charset="0"/>
              </a:rPr>
              <a:t>chiều</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Sau </a:t>
            </a:r>
            <a:r>
              <a:rPr lang="en-US" dirty="0" err="1">
                <a:latin typeface="Arial" panose="020B0604020202020204" pitchFamily="34" charset="0"/>
                <a:cs typeface="Arial" panose="020B0604020202020204" pitchFamily="34" charset="0"/>
              </a:rPr>
              <a:t>đo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đoán</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80250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1295-227C-44E3-80B3-972D12F68C9B}"/>
              </a:ext>
            </a:extLst>
          </p:cNvPr>
          <p:cNvSpPr>
            <a:spLocks noGrp="1"/>
          </p:cNvSpPr>
          <p:nvPr>
            <p:ph type="title"/>
          </p:nvPr>
        </p:nvSpPr>
        <p:spPr>
          <a:xfrm>
            <a:off x="1102619" y="4404852"/>
            <a:ext cx="9989677" cy="1054745"/>
          </a:xfrm>
        </p:spPr>
        <p:txBody>
          <a:bodyPr vert="horz" lIns="91440" tIns="45720" rIns="91440" bIns="45720" rtlCol="0" anchor="b">
            <a:normAutofit/>
          </a:bodyPr>
          <a:lstStyle/>
          <a:p>
            <a:pPr>
              <a:lnSpc>
                <a:spcPct val="90000"/>
              </a:lnSpc>
            </a:pPr>
            <a:r>
              <a:rPr lang="en-US" sz="4600" dirty="0" err="1">
                <a:latin typeface="Times New Roman" panose="02020603050405020304" pitchFamily="18" charset="0"/>
                <a:cs typeface="Times New Roman" panose="02020603050405020304" pitchFamily="18" charset="0"/>
              </a:rPr>
              <a:t>Cảm</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ơn</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thầy</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cô</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va</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các</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bạn</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đa</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lắng</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nghe</a:t>
            </a:r>
            <a:endParaRPr lang="en-US" sz="4600" dirty="0">
              <a:latin typeface="Times New Roman" panose="02020603050405020304" pitchFamily="18" charset="0"/>
              <a:cs typeface="Times New Roman" panose="02020603050405020304" pitchFamily="18" charset="0"/>
            </a:endParaRPr>
          </a:p>
        </p:txBody>
      </p:sp>
      <p:pic>
        <p:nvPicPr>
          <p:cNvPr id="5122" name="Picture 2" descr="Image result for thank you">
            <a:extLst>
              <a:ext uri="{FF2B5EF4-FFF2-40B4-BE49-F238E27FC236}">
                <a16:creationId xmlns:a16="http://schemas.microsoft.com/office/drawing/2014/main" id="{B2534DCA-1FCA-4161-B910-AE83CFF0BD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30658" y="1410207"/>
            <a:ext cx="7188591" cy="245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24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18CE74-8C17-4E41-AEDD-9BCEF0D4C534}"/>
              </a:ext>
            </a:extLst>
          </p:cNvPr>
          <p:cNvSpPr>
            <a:spLocks noGrp="1"/>
          </p:cNvSpPr>
          <p:nvPr>
            <p:ph type="title"/>
          </p:nvPr>
        </p:nvSpPr>
        <p:spPr/>
        <p:txBody>
          <a:bodyPr/>
          <a:lstStyle/>
          <a:p>
            <a:r>
              <a:rPr lang="en-US" dirty="0"/>
              <a:t>	Image Resolution</a:t>
            </a:r>
          </a:p>
        </p:txBody>
      </p:sp>
      <p:sp>
        <p:nvSpPr>
          <p:cNvPr id="3" name="Chỗ dành sẵn cho Nội dung 2">
            <a:extLst>
              <a:ext uri="{FF2B5EF4-FFF2-40B4-BE49-F238E27FC236}">
                <a16:creationId xmlns:a16="http://schemas.microsoft.com/office/drawing/2014/main" id="{205C087F-D4B8-4840-A6C4-1ED84C587846}"/>
              </a:ext>
            </a:extLst>
          </p:cNvPr>
          <p:cNvSpPr>
            <a:spLocks noGrp="1"/>
          </p:cNvSpPr>
          <p:nvPr>
            <p:ph idx="1"/>
          </p:nvPr>
        </p:nvSpPr>
        <p:spPr/>
        <p:txBody>
          <a:bodyPr/>
          <a:lstStyle/>
          <a:p>
            <a:r>
              <a:rPr lang="vi-VN" dirty="0"/>
              <a:t>Khi kích thước giữa </a:t>
            </a:r>
            <a:r>
              <a:rPr lang="vi-VN" dirty="0" err="1"/>
              <a:t>camera</a:t>
            </a:r>
            <a:r>
              <a:rPr lang="vi-VN" dirty="0"/>
              <a:t> và đối tượng càng tăng, độ phân giải của bức ảnh càng giảm. </a:t>
            </a:r>
            <a:endParaRPr lang="en-US" dirty="0"/>
          </a:p>
        </p:txBody>
      </p:sp>
    </p:spTree>
    <p:extLst>
      <p:ext uri="{BB962C8B-B14F-4D97-AF65-F5344CB8AC3E}">
        <p14:creationId xmlns:p14="http://schemas.microsoft.com/office/powerpoint/2010/main" val="26759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117501-D57F-41A0-A518-4BDEE9EC0D2E}"/>
              </a:ext>
            </a:extLst>
          </p:cNvPr>
          <p:cNvSpPr>
            <a:spLocks noGrp="1"/>
          </p:cNvSpPr>
          <p:nvPr>
            <p:ph type="title"/>
          </p:nvPr>
        </p:nvSpPr>
        <p:spPr/>
        <p:txBody>
          <a:bodyPr/>
          <a:lstStyle/>
          <a:p>
            <a:r>
              <a:rPr lang="en-US" dirty="0"/>
              <a:t>Pose, Illumination and Expression:</a:t>
            </a:r>
          </a:p>
        </p:txBody>
      </p:sp>
      <p:sp>
        <p:nvSpPr>
          <p:cNvPr id="3" name="Chỗ dành sẵn cho Nội dung 2">
            <a:extLst>
              <a:ext uri="{FF2B5EF4-FFF2-40B4-BE49-F238E27FC236}">
                <a16:creationId xmlns:a16="http://schemas.microsoft.com/office/drawing/2014/main" id="{F42E79BB-3549-4641-8417-A457FD42E266}"/>
              </a:ext>
            </a:extLst>
          </p:cNvPr>
          <p:cNvSpPr>
            <a:spLocks noGrp="1"/>
          </p:cNvSpPr>
          <p:nvPr>
            <p:ph idx="1"/>
          </p:nvPr>
        </p:nvSpPr>
        <p:spPr/>
        <p:txBody>
          <a:bodyPr/>
          <a:lstStyle/>
          <a:p>
            <a:r>
              <a:rPr lang="vi-VN" dirty="0"/>
              <a:t>Khó có thể bắt được đối tượng trong tư thế thích hợp trong không gian rộng, có nhiều hướng đi. Đễ giải quyết vấn đề này, ta có thể tăng thời gian quan sát để có nhiều đối tượng với tư thế thích hợp.</a:t>
            </a:r>
            <a:endParaRPr lang="en-US" dirty="0"/>
          </a:p>
          <a:p>
            <a:r>
              <a:rPr lang="vi-VN" dirty="0"/>
              <a:t>Ngoài tư thế còn có vấn đề ánh sáng. Hệ thống nhận dạng thường đặt ở ngoài trời và dựa vào ánh sáng của mặt trời và các vật phát sáng cố định. Ánh sáng có thể bị ảnh hưởng bởi thời gian, khí hậu và các vật xung quanh.</a:t>
            </a:r>
            <a:endParaRPr lang="en-US" dirty="0"/>
          </a:p>
        </p:txBody>
      </p:sp>
    </p:spTree>
    <p:extLst>
      <p:ext uri="{BB962C8B-B14F-4D97-AF65-F5344CB8AC3E}">
        <p14:creationId xmlns:p14="http://schemas.microsoft.com/office/powerpoint/2010/main" val="382350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7FFC6-A70F-4A63-8D78-8E294DAE1A0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4. H</a:t>
            </a:r>
            <a:r>
              <a:rPr lang="vi-VN" b="1" dirty="0">
                <a:latin typeface="Times New Roman" panose="02020603050405020304" pitchFamily="18" charset="0"/>
                <a:cs typeface="Times New Roman" panose="02020603050405020304" pitchFamily="18" charset="0"/>
              </a:rPr>
              <a:t>ư</a:t>
            </a:r>
            <a:r>
              <a:rPr lang="en-US" b="1" dirty="0" err="1">
                <a:latin typeface="Times New Roman" panose="02020603050405020304" pitchFamily="18" charset="0"/>
                <a:cs typeface="Times New Roman" panose="02020603050405020304" pitchFamily="18" charset="0"/>
              </a:rPr>
              <a:t>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tiếp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cận</a:t>
            </a:r>
            <a:endParaRPr lang="en-US" b="1"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5C64FDE3-0204-48C8-8C72-D16A3DA6F75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FRAD có 2 </a:t>
            </a:r>
            <a:r>
              <a:rPr lang="en-US" dirty="0" err="1">
                <a:latin typeface="Times New Roman" panose="02020603050405020304" pitchFamily="18" charset="0"/>
                <a:cs typeface="Times New Roman" panose="02020603050405020304" pitchFamily="18" charset="0"/>
              </a:rPr>
              <a:t>cách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cận</a:t>
            </a:r>
            <a:r>
              <a:rPr lang="en-US" dirty="0">
                <a:latin typeface="Times New Roman" panose="02020603050405020304" pitchFamily="18" charset="0"/>
                <a:cs typeface="Times New Roman" panose="02020603050405020304" pitchFamily="18" charset="0"/>
              </a:rPr>
              <a:t>: High-Definition Stationary Camera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Active-Vision Systems</a:t>
            </a:r>
          </a:p>
          <a:p>
            <a:r>
              <a:rPr lang="en-US" dirty="0">
                <a:latin typeface="Times New Roman" panose="02020603050405020304" pitchFamily="18" charset="0"/>
                <a:cs typeface="Times New Roman" panose="02020603050405020304" pitchFamily="18" charset="0"/>
              </a:rPr>
              <a:t>FRAD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khoảng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nhìn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8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F7BF54A-2832-42E7-ACFA-CE53C2DA6CA7}"/>
              </a:ext>
            </a:extLst>
          </p:cNvPr>
          <p:cNvSpPr>
            <a:spLocks noGrp="1"/>
          </p:cNvSpPr>
          <p:nvPr>
            <p:ph type="title"/>
          </p:nvPr>
        </p:nvSpPr>
        <p:spPr/>
        <p:txBody>
          <a:bodyPr/>
          <a:lstStyle/>
          <a:p>
            <a:r>
              <a:rPr lang="en-US" dirty="0"/>
              <a:t>4.1/ High-Definition Stationary Camera</a:t>
            </a:r>
          </a:p>
        </p:txBody>
      </p:sp>
      <p:sp>
        <p:nvSpPr>
          <p:cNvPr id="3" name="Chỗ dành sẵn cho Nội dung 2">
            <a:extLst>
              <a:ext uri="{FF2B5EF4-FFF2-40B4-BE49-F238E27FC236}">
                <a16:creationId xmlns:a16="http://schemas.microsoft.com/office/drawing/2014/main" id="{9F1A8A3D-8ED7-4C1F-8198-E81D53961A1D}"/>
              </a:ext>
            </a:extLst>
          </p:cNvPr>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Sư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dụng</a:t>
            </a:r>
            <a:r>
              <a:rPr lang="en-US" dirty="0">
                <a:latin typeface="Times New Roman" panose="02020603050405020304" pitchFamily="18" charset="0"/>
                <a:cs typeface="Times New Roman" panose="02020603050405020304" pitchFamily="18" charset="0"/>
              </a:rPr>
              <a:t> 1 camera </a:t>
            </a:r>
            <a:r>
              <a:rPr lang="en-US" dirty="0" err="1">
                <a:latin typeface="Times New Roman" panose="02020603050405020304" pitchFamily="18" charset="0"/>
                <a:cs typeface="Times New Roman" panose="02020603050405020304" pitchFamily="18" charset="0"/>
              </a:rPr>
              <a:t>với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vi-VN" dirty="0">
                <a:cs typeface="Times New Roman" panose="02020603050405020304" pitchFamily="18" charset="0"/>
              </a:rPr>
              <a:t>Nếu phạm vi quan sát tăng, độ phân giải của </a:t>
            </a:r>
            <a:r>
              <a:rPr lang="vi-VN" dirty="0" err="1">
                <a:cs typeface="Times New Roman" panose="02020603050405020304" pitchFamily="18" charset="0"/>
              </a:rPr>
              <a:t>camera</a:t>
            </a:r>
            <a:r>
              <a:rPr lang="vi-VN" dirty="0">
                <a:cs typeface="Times New Roman" panose="02020603050405020304" pitchFamily="18" charset="0"/>
              </a:rPr>
              <a:t> phải tăng.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Ví dụ: </a:t>
            </a:r>
            <a:r>
              <a:rPr lang="en-US" dirty="0" err="1">
                <a:latin typeface="Times New Roman" panose="02020603050405020304" pitchFamily="18" charset="0"/>
                <a:cs typeface="Times New Roman" panose="02020603050405020304" pitchFamily="18" charset="0"/>
              </a:rPr>
              <a:t>Nếu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hê</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rộng</a:t>
            </a:r>
            <a:r>
              <a:rPr lang="en-US" dirty="0">
                <a:latin typeface="Times New Roman" panose="02020603050405020304" pitchFamily="18" charset="0"/>
                <a:cs typeface="Times New Roman" panose="02020603050405020304" pitchFamily="18" charset="0"/>
              </a:rPr>
              <a:t> 20 m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mặt</a:t>
            </a:r>
            <a:r>
              <a:rPr lang="en-US" dirty="0">
                <a:latin typeface="Times New Roman" panose="02020603050405020304" pitchFamily="18" charset="0"/>
                <a:cs typeface="Times New Roman" panose="02020603050405020304" pitchFamily="18" charset="0"/>
              </a:rPr>
              <a:t> có 100 pixel, ta </a:t>
            </a:r>
            <a:r>
              <a:rPr lang="en-US" dirty="0" err="1">
                <a:latin typeface="Times New Roman" panose="02020603050405020304" pitchFamily="18" charset="0"/>
                <a:cs typeface="Times New Roman" panose="02020603050405020304" pitchFamily="18" charset="0"/>
              </a:rPr>
              <a:t>cần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một</a:t>
            </a:r>
            <a:r>
              <a:rPr lang="en-US" dirty="0">
                <a:latin typeface="Times New Roman" panose="02020603050405020304" pitchFamily="18" charset="0"/>
                <a:cs typeface="Times New Roman" panose="02020603050405020304" pitchFamily="18" charset="0"/>
              </a:rPr>
              <a:t> camera </a:t>
            </a:r>
            <a:r>
              <a:rPr lang="en-US" dirty="0" err="1">
                <a:latin typeface="Times New Roman" panose="02020603050405020304" pitchFamily="18" charset="0"/>
                <a:cs typeface="Times New Roman" panose="02020603050405020304" pitchFamily="18" charset="0"/>
              </a:rPr>
              <a:t>với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ngang</a:t>
            </a:r>
            <a:r>
              <a:rPr lang="en-US" dirty="0">
                <a:latin typeface="Times New Roman" panose="02020603050405020304" pitchFamily="18" charset="0"/>
                <a:cs typeface="Times New Roman" panose="02020603050405020304" pitchFamily="18" charset="0"/>
              </a:rPr>
              <a:t> 15000 pixel.</a:t>
            </a:r>
          </a:p>
          <a:p>
            <a:r>
              <a:rPr lang="en-US" dirty="0" err="1">
                <a:latin typeface="Times New Roman" panose="02020603050405020304" pitchFamily="18" charset="0"/>
                <a:cs typeface="Times New Roman" panose="02020603050405020304" pitchFamily="18" charset="0"/>
              </a:rPr>
              <a:t>Nhiều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khả </a:t>
            </a:r>
            <a:r>
              <a:rPr lang="en-US" dirty="0" err="1">
                <a:latin typeface="Times New Roman" panose="02020603050405020304" pitchFamily="18" charset="0"/>
                <a:cs typeface="Times New Roman" panose="02020603050405020304" pitchFamily="18" charset="0"/>
              </a:rPr>
              <a:t>thi</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4486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211</TotalTime>
  <Words>2183</Words>
  <Application>Microsoft Office PowerPoint</Application>
  <PresentationFormat>Widescreen</PresentationFormat>
  <Paragraphs>148</Paragraphs>
  <Slides>52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Garamond</vt:lpstr>
      <vt:lpstr>Times New Roman</vt:lpstr>
      <vt:lpstr>Organic</vt:lpstr>
      <vt:lpstr>Nhận dạng mặt từ xa (Face recognition at a distance)</vt:lpstr>
      <vt:lpstr>Tại sao phải nhận dạng từ xa?</vt:lpstr>
      <vt:lpstr>Khó khăn</vt:lpstr>
      <vt:lpstr> Optics and Light Intensity:</vt:lpstr>
      <vt:lpstr>Exposure time and blur</vt:lpstr>
      <vt:lpstr> Image Resolution</vt:lpstr>
      <vt:lpstr>Pose, Illumination and Expression:</vt:lpstr>
      <vt:lpstr>4. Hướng tiếp cận</vt:lpstr>
      <vt:lpstr>4.1/ High-Definition Stationary Camera</vt:lpstr>
      <vt:lpstr>PowerPoint Presentation</vt:lpstr>
      <vt:lpstr>4.2/ Active-Vision Systems</vt:lpstr>
      <vt:lpstr>WFOV Camera</vt:lpstr>
      <vt:lpstr>NFOV Camera</vt:lpstr>
      <vt:lpstr>NFOV Camera</vt:lpstr>
      <vt:lpstr>NFOV Camera</vt:lpstr>
      <vt:lpstr> Active-Vision Systems</vt:lpstr>
      <vt:lpstr>PowerPoint Presentation</vt:lpstr>
      <vt:lpstr>PowerPoint Presentation</vt:lpstr>
      <vt:lpstr>5. Literature review</vt:lpstr>
      <vt:lpstr>5.1/ Very long distance</vt:lpstr>
      <vt:lpstr>5.1/ Very long distance</vt:lpstr>
      <vt:lpstr>Giới thiệu Super Resolution </vt:lpstr>
      <vt:lpstr>Giới thiệu Super Resolution </vt:lpstr>
      <vt:lpstr>5.2/ 3D Imaging</vt:lpstr>
      <vt:lpstr>Phương pháp Stereo</vt:lpstr>
      <vt:lpstr>Feature points</vt:lpstr>
      <vt:lpstr>Phương pháp Structured light</vt:lpstr>
      <vt:lpstr>Một số lưu ý</vt:lpstr>
      <vt:lpstr>PowerPoint Presentation</vt:lpstr>
      <vt:lpstr>PowerPoint Presentation</vt:lpstr>
      <vt:lpstr>Giới thiệu một số hệ thống 3D imaging</vt:lpstr>
      <vt:lpstr>5.2/ 3D Imaging</vt:lpstr>
      <vt:lpstr>Giới thiệu một số hệ thống 3D imaging</vt:lpstr>
      <vt:lpstr>Mô hình hệ thống FRAD thực tế</vt:lpstr>
      <vt:lpstr> Active-Vision Systems</vt:lpstr>
      <vt:lpstr>PowerPoint Presentation</vt:lpstr>
      <vt:lpstr>PowerPoint Presentation</vt:lpstr>
      <vt:lpstr>PowerPoint Presentation</vt:lpstr>
      <vt:lpstr>Multi-resolution AAM</vt:lpstr>
      <vt:lpstr>PowerPoint Presentation</vt:lpstr>
      <vt:lpstr>Giới thiệu Super Resolution </vt:lpstr>
      <vt:lpstr>Giới thiệu Super Resolution </vt:lpstr>
      <vt:lpstr>PowerPoint Presentation</vt:lpstr>
      <vt:lpstr>Demo</vt:lpstr>
      <vt:lpstr>Face detection</vt:lpstr>
      <vt:lpstr>PowerPoint Presentation</vt:lpstr>
      <vt:lpstr>Facial landmark</vt:lpstr>
      <vt:lpstr>Face alignment</vt:lpstr>
      <vt:lpstr>Embedding image</vt:lpstr>
      <vt:lpstr>Embedding image</vt:lpstr>
      <vt:lpstr>Face recognition</vt:lpstr>
      <vt:lpstr>Cảm ơn thầy cô và các bạn đã lắng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DELL</dc:creator>
  <cp:lastModifiedBy>Hào Phùng</cp:lastModifiedBy>
  <cp:revision>86</cp:revision>
  <dcterms:created xsi:type="dcterms:W3CDTF">2019-05-14T11:16:49Z</dcterms:created>
  <dcterms:modified xsi:type="dcterms:W3CDTF">2019-06-09T14:17:22Z</dcterms:modified>
</cp:coreProperties>
</file>